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82" r:id="rId3"/>
    <p:sldId id="273" r:id="rId4"/>
    <p:sldId id="286" r:id="rId5"/>
    <p:sldId id="287" r:id="rId6"/>
    <p:sldId id="283" r:id="rId7"/>
    <p:sldId id="284" r:id="rId8"/>
    <p:sldId id="285" r:id="rId9"/>
    <p:sldId id="288" r:id="rId10"/>
    <p:sldId id="289" r:id="rId11"/>
    <p:sldId id="290" r:id="rId12"/>
    <p:sldId id="291" r:id="rId13"/>
    <p:sldId id="292" r:id="rId14"/>
    <p:sldId id="293"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Lst>
  <p:sldSz cx="24387175" cy="13716000"/>
  <p:notesSz cx="13716000" cy="24387175"/>
  <p:embeddedFontLst>
    <p:embeddedFont>
      <p:font typeface="Calibri" panose="020F0502020204030204" pitchFamily="34" charset="0"/>
      <p:regular r:id="rId32"/>
      <p:bold r:id="rId33"/>
      <p:italic r:id="rId34"/>
      <p:boldItalic r:id="rId35"/>
    </p:embeddedFont>
    <p:embeddedFont>
      <p:font typeface="Rajdhani SemiBold" panose="020B0604020202020204" charset="0"/>
      <p:regular r:id="rId36"/>
      <p:bold r:id="rId37"/>
    </p:embeddedFont>
    <p:embeddedFont>
      <p:font typeface="Poppins" panose="020B0604020202020204" charset="0"/>
      <p:regular r:id="rId38"/>
      <p:bold r:id="rId39"/>
      <p:italic r:id="rId40"/>
      <p:boldItalic r:id="rId41"/>
    </p:embeddedFont>
    <p:embeddedFont>
      <p:font typeface="Rajdhani" panose="020B0604020202020204" charset="0"/>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2" autoAdjust="0"/>
  </p:normalViewPr>
  <p:slideViewPr>
    <p:cSldViewPr snapToGrid="0">
      <p:cViewPr varScale="1">
        <p:scale>
          <a:sx n="29" d="100"/>
          <a:sy n="29" d="100"/>
        </p:scale>
        <p:origin x="115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architecture of a GPT-1. It uses a decoder-only architecture and</a:t>
            </a:r>
            <a:r>
              <a:rPr lang="en-US" baseline="0" dirty="0" smtClean="0"/>
              <a:t> </a:t>
            </a:r>
            <a:r>
              <a:rPr lang="en-US" dirty="0" smtClean="0"/>
              <a:t>removes the encoder-attention block.</a:t>
            </a:r>
          </a:p>
          <a:p>
            <a:pPr marL="0" lvl="0" indent="0" algn="l" rtl="0">
              <a:spcBef>
                <a:spcPts val="0"/>
              </a:spcBef>
              <a:spcAft>
                <a:spcPts val="0"/>
              </a:spcAft>
              <a:buNone/>
            </a:pPr>
            <a:endParaRPr lang="es-MX" dirty="0" smtClean="0"/>
          </a:p>
          <a:p>
            <a:pPr marL="0" lvl="0" indent="0" algn="l" rtl="0">
              <a:spcBef>
                <a:spcPts val="0"/>
              </a:spcBef>
              <a:spcAft>
                <a:spcPts val="0"/>
              </a:spcAft>
              <a:buNone/>
            </a:pPr>
            <a:r>
              <a:rPr lang="en-US" dirty="0" smtClean="0"/>
              <a:t>Similar to the encoder-only architecture of BERT, a decoder-only architecture was</a:t>
            </a:r>
            <a:r>
              <a:rPr lang="en-US" baseline="0" dirty="0" smtClean="0"/>
              <a:t> </a:t>
            </a:r>
            <a:r>
              <a:rPr lang="en-US" dirty="0" smtClean="0"/>
              <a:t>proposed in 2018 to target generative tasks.7 This architecture was called a Generative</a:t>
            </a:r>
          </a:p>
          <a:p>
            <a:pPr marL="0" lvl="0" indent="0" algn="l" rtl="0">
              <a:spcBef>
                <a:spcPts val="0"/>
              </a:spcBef>
              <a:spcAft>
                <a:spcPts val="0"/>
              </a:spcAft>
              <a:buNone/>
            </a:pPr>
            <a:r>
              <a:rPr lang="en-US" dirty="0" smtClean="0"/>
              <a:t>Pre-trained Transformer (GPT) for its generative capabilities (it’s now known as</a:t>
            </a:r>
            <a:r>
              <a:rPr lang="en-US" baseline="0" dirty="0" smtClean="0"/>
              <a:t> </a:t>
            </a:r>
            <a:r>
              <a:rPr lang="en-US" dirty="0" smtClean="0"/>
              <a:t>GPT-1 to distinguish it from later versions). It stacks</a:t>
            </a:r>
          </a:p>
          <a:p>
            <a:pPr marL="0" lvl="0" indent="0" algn="l" rtl="0">
              <a:spcBef>
                <a:spcPts val="0"/>
              </a:spcBef>
              <a:spcAft>
                <a:spcPts val="0"/>
              </a:spcAft>
              <a:buNone/>
            </a:pPr>
            <a:r>
              <a:rPr lang="en-US" dirty="0" smtClean="0"/>
              <a:t>decoder blocks similar to the encoder-stacked architecture of BERT.</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43328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GPT-1 was trained on a corpus of 7,000 books and Common Crawl, a large dataset of</a:t>
            </a:r>
            <a:r>
              <a:rPr lang="en-US" baseline="0" dirty="0" smtClean="0"/>
              <a:t> </a:t>
            </a:r>
            <a:r>
              <a:rPr lang="en-US" dirty="0" smtClean="0"/>
              <a:t>web pages. The resulting model consisted of 117 million parameters. Each parameter</a:t>
            </a:r>
          </a:p>
          <a:p>
            <a:pPr marL="0" lvl="0" indent="0" algn="l" rtl="0">
              <a:spcBef>
                <a:spcPts val="0"/>
              </a:spcBef>
              <a:spcAft>
                <a:spcPts val="0"/>
              </a:spcAft>
              <a:buNone/>
            </a:pPr>
            <a:r>
              <a:rPr lang="en-US" dirty="0" smtClean="0"/>
              <a:t>is a numerical value that represents the model’s understanding of language.</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37241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69077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171219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626419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87376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5910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4984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Bag-of-words (1950-2000)</a:t>
            </a:r>
            <a:r>
              <a:rPr lang="en-US" baseline="0" dirty="0" smtClean="0"/>
              <a:t> </a:t>
            </a:r>
            <a:r>
              <a:rPr lang="en-US" dirty="0" smtClean="0"/>
              <a:t>works as follows: let’s assume that we have two sentences for which we</a:t>
            </a:r>
            <a:r>
              <a:rPr lang="en-US" baseline="0" dirty="0" smtClean="0"/>
              <a:t> </a:t>
            </a:r>
            <a:r>
              <a:rPr lang="en-US" dirty="0" smtClean="0"/>
              <a:t>want to create numerical representations. The first step of the bag-of-words model</a:t>
            </a:r>
            <a:r>
              <a:rPr lang="en-US" baseline="0" dirty="0" smtClean="0"/>
              <a:t> </a:t>
            </a:r>
            <a:r>
              <a:rPr lang="en-US" dirty="0" smtClean="0"/>
              <a:t>is tokenization, the process of splitting up the sentences into individual words or</a:t>
            </a:r>
            <a:r>
              <a:rPr lang="en-US" baseline="0" dirty="0" smtClean="0"/>
              <a:t> </a:t>
            </a:r>
            <a:r>
              <a:rPr lang="en-US" dirty="0" err="1" smtClean="0"/>
              <a:t>subwords</a:t>
            </a:r>
            <a:r>
              <a:rPr lang="en-US" dirty="0" smtClean="0"/>
              <a:t> (tokens)</a:t>
            </a:r>
          </a:p>
          <a:p>
            <a:pPr marL="0" lvl="0" indent="0" algn="l" rtl="0">
              <a:spcBef>
                <a:spcPts val="0"/>
              </a:spcBef>
              <a:spcAft>
                <a:spcPts val="0"/>
              </a:spcAft>
              <a:buNone/>
            </a:pPr>
            <a:endParaRPr lang="es-MX" dirty="0" smtClean="0"/>
          </a:p>
          <a:p>
            <a:pPr marL="0" lvl="0" indent="0" algn="l" rtl="0">
              <a:spcBef>
                <a:spcPts val="0"/>
              </a:spcBef>
              <a:spcAft>
                <a:spcPts val="0"/>
              </a:spcAft>
              <a:buNone/>
            </a:pPr>
            <a:r>
              <a:rPr lang="en-US" dirty="0" smtClean="0"/>
              <a:t>Bag-of-words, although an elegant approach, has a flaw. It considers language to be</a:t>
            </a:r>
            <a:r>
              <a:rPr lang="en-US" baseline="0" dirty="0" smtClean="0"/>
              <a:t> </a:t>
            </a:r>
            <a:r>
              <a:rPr lang="en-US" dirty="0" smtClean="0"/>
              <a:t>nothing more than an almost literal bag of words and ignores the semantic nature, or</a:t>
            </a:r>
          </a:p>
          <a:p>
            <a:pPr marL="0" lvl="0" indent="0" algn="l" rtl="0">
              <a:spcBef>
                <a:spcPts val="0"/>
              </a:spcBef>
              <a:spcAft>
                <a:spcPts val="0"/>
              </a:spcAft>
              <a:buNone/>
            </a:pPr>
            <a:r>
              <a:rPr lang="en-US" dirty="0" smtClean="0"/>
              <a:t>meaning, of text.</a:t>
            </a:r>
          </a:p>
          <a:p>
            <a:pPr marL="0" lvl="0" indent="0" algn="l" rtl="0">
              <a:spcBef>
                <a:spcPts val="0"/>
              </a:spcBef>
              <a:spcAft>
                <a:spcPts val="0"/>
              </a:spcAft>
              <a:buNone/>
            </a:pPr>
            <a:endParaRPr lang="en-US" sz="1200" b="0" i="0" u="none" strike="noStrike" cap="none" baseline="0" dirty="0" smtClean="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cap="none" baseline="0" dirty="0" smtClean="0">
                <a:solidFill>
                  <a:schemeClr val="dk1"/>
                </a:solidFill>
                <a:latin typeface="Calibri"/>
                <a:ea typeface="Calibri"/>
                <a:cs typeface="Calibri"/>
                <a:sym typeface="Calibri"/>
              </a:rPr>
              <a:t>Released in 2013, word2vec was one of the first successful attempts at capturing the meaning of text in </a:t>
            </a:r>
            <a:r>
              <a:rPr lang="en-US" sz="1200" b="0" i="1" u="none" strike="noStrike" cap="none" baseline="0" dirty="0" smtClean="0">
                <a:solidFill>
                  <a:schemeClr val="dk1"/>
                </a:solidFill>
                <a:latin typeface="Calibri"/>
                <a:ea typeface="Calibri"/>
                <a:cs typeface="Calibri"/>
                <a:sym typeface="Calibri"/>
              </a:rPr>
              <a:t>embeddings</a:t>
            </a:r>
            <a:r>
              <a:rPr lang="en-US" sz="1200" b="0" i="0" u="none" strike="noStrike" cap="none" baseline="0" dirty="0" smtClean="0">
                <a:solidFill>
                  <a:schemeClr val="dk1"/>
                </a:solidFill>
                <a:latin typeface="Calibri"/>
                <a:ea typeface="Calibri"/>
                <a:cs typeface="Calibri"/>
                <a:sym typeface="Calibri"/>
              </a:rPr>
              <a:t>.3 </a:t>
            </a:r>
            <a:r>
              <a:rPr lang="en-US" sz="1200" b="0" i="0" u="none" strike="noStrike" cap="none" baseline="0" dirty="0" err="1" smtClean="0">
                <a:solidFill>
                  <a:schemeClr val="dk1"/>
                </a:solidFill>
                <a:latin typeface="Calibri"/>
                <a:ea typeface="Calibri"/>
                <a:cs typeface="Calibri"/>
                <a:sym typeface="Calibri"/>
              </a:rPr>
              <a:t>Embeddings</a:t>
            </a:r>
            <a:r>
              <a:rPr lang="en-US" sz="1200" b="0" i="0" u="none" strike="noStrike" cap="none" baseline="0" dirty="0" smtClean="0">
                <a:solidFill>
                  <a:schemeClr val="dk1"/>
                </a:solidFill>
                <a:latin typeface="Calibri"/>
                <a:ea typeface="Calibri"/>
                <a:cs typeface="Calibri"/>
                <a:sym typeface="Calibri"/>
              </a:rPr>
              <a:t> are vector representations of data that attempt to capture its meaning. To do so, word2vec learns semantic representations of words by training on vast amounts of textual data, like the entirety of Wikipedia.</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9727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err="1" smtClean="0"/>
              <a:t>Embeddings</a:t>
            </a:r>
            <a:r>
              <a:rPr lang="en-US" dirty="0" smtClean="0"/>
              <a:t> can have many properties to represent the</a:t>
            </a:r>
            <a:r>
              <a:rPr lang="en-US" baseline="0" dirty="0" smtClean="0"/>
              <a:t> </a:t>
            </a:r>
            <a:r>
              <a:rPr lang="en-US" dirty="0" smtClean="0"/>
              <a:t>meaning of a word. Since the size of </a:t>
            </a:r>
            <a:r>
              <a:rPr lang="en-US" dirty="0" err="1" smtClean="0"/>
              <a:t>embeddings</a:t>
            </a:r>
            <a:r>
              <a:rPr lang="en-US" dirty="0" smtClean="0"/>
              <a:t> is fixed, their properties are chosen</a:t>
            </a:r>
            <a:r>
              <a:rPr lang="en-US" baseline="0" dirty="0" smtClean="0"/>
              <a:t> </a:t>
            </a:r>
            <a:r>
              <a:rPr lang="en-US" dirty="0" smtClean="0"/>
              <a:t>to create a mental representation of the word.</a:t>
            </a:r>
          </a:p>
          <a:p>
            <a:pPr marL="171450" lvl="0" indent="-171450" algn="l" rtl="0">
              <a:spcBef>
                <a:spcPts val="0"/>
              </a:spcBef>
              <a:spcAft>
                <a:spcPts val="0"/>
              </a:spcAft>
              <a:buFont typeface="Arial" panose="020B0604020202020204" pitchFamily="34" charset="0"/>
              <a:buChar char="•"/>
            </a:pPr>
            <a:endParaRPr lang="en-US" sz="1200" b="0" i="0" u="none" strike="noStrike" cap="none" baseline="0" dirty="0" smtClean="0">
              <a:solidFill>
                <a:schemeClr val="dk1"/>
              </a:solidFill>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r>
              <a:rPr lang="en-US" sz="1200" b="0" i="0" u="none" strike="noStrike" cap="none" baseline="0" dirty="0" smtClean="0">
                <a:solidFill>
                  <a:schemeClr val="dk1"/>
                </a:solidFill>
                <a:latin typeface="Calibri"/>
                <a:ea typeface="Calibri"/>
                <a:cs typeface="Calibri"/>
                <a:sym typeface="Calibri"/>
              </a:rPr>
              <a:t>In practice, these properties are often quite obscure and seldom relate to a single entity or humanly identifiable concept. However, together, these properties make sense to a computer and serve as a good way to translate human language into </a:t>
            </a:r>
            <a:r>
              <a:rPr lang="es-MX" sz="1200" b="0" i="0" u="none" strike="noStrike" cap="none" baseline="0" dirty="0" err="1" smtClean="0">
                <a:solidFill>
                  <a:schemeClr val="dk1"/>
                </a:solidFill>
                <a:latin typeface="Calibri"/>
                <a:ea typeface="Calibri"/>
                <a:cs typeface="Calibri"/>
                <a:sym typeface="Calibri"/>
              </a:rPr>
              <a:t>computer</a:t>
            </a:r>
            <a:r>
              <a:rPr lang="es-MX" sz="1200" b="0" i="0" u="none" strike="noStrike" cap="none" baseline="0" dirty="0" smtClean="0">
                <a:solidFill>
                  <a:schemeClr val="dk1"/>
                </a:solidFill>
                <a:latin typeface="Calibri"/>
                <a:ea typeface="Calibri"/>
                <a:cs typeface="Calibri"/>
                <a:sym typeface="Calibri"/>
              </a:rPr>
              <a:t> </a:t>
            </a:r>
            <a:r>
              <a:rPr lang="es-MX" sz="1200" b="0" i="0" u="none" strike="noStrike" cap="none" baseline="0" dirty="0" err="1" smtClean="0">
                <a:solidFill>
                  <a:schemeClr val="dk1"/>
                </a:solidFill>
                <a:latin typeface="Calibri"/>
                <a:ea typeface="Calibri"/>
                <a:cs typeface="Calibri"/>
                <a:sym typeface="Calibri"/>
              </a:rPr>
              <a:t>language</a:t>
            </a:r>
            <a:r>
              <a:rPr lang="es-MX" sz="1200" b="0" i="0" u="none" strike="noStrike" cap="none" baseline="0" dirty="0" smtClean="0">
                <a:solidFill>
                  <a:schemeClr val="dk1"/>
                </a:solidFill>
                <a:latin typeface="Calibri"/>
                <a:ea typeface="Calibri"/>
                <a:cs typeface="Calibri"/>
                <a:sym typeface="Calibri"/>
              </a:rPr>
              <a:t>.</a:t>
            </a:r>
          </a:p>
          <a:p>
            <a:pPr marL="171450" lvl="0" indent="-171450" algn="l" rtl="0">
              <a:spcBef>
                <a:spcPts val="0"/>
              </a:spcBef>
              <a:spcAft>
                <a:spcPts val="0"/>
              </a:spcAft>
              <a:buFont typeface="Arial" panose="020B0604020202020204" pitchFamily="34" charset="0"/>
              <a:buChar char="•"/>
            </a:pPr>
            <a:endParaRPr lang="es-MX" sz="1200" b="0" i="0" u="none" strike="noStrike" cap="none" baseline="0" dirty="0" smtClean="0">
              <a:solidFill>
                <a:schemeClr val="dk1"/>
              </a:solidFill>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r>
              <a:rPr lang="en-US" sz="1200" b="0" i="0" u="none" strike="noStrike" cap="none" baseline="0" dirty="0" err="1" smtClean="0">
                <a:solidFill>
                  <a:schemeClr val="dk1"/>
                </a:solidFill>
                <a:latin typeface="Calibri"/>
                <a:ea typeface="Calibri"/>
                <a:cs typeface="Calibri"/>
                <a:sym typeface="Calibri"/>
              </a:rPr>
              <a:t>Embeddings</a:t>
            </a:r>
            <a:r>
              <a:rPr lang="en-US" sz="1200" b="0" i="0" u="none" strike="noStrike" cap="none" baseline="0" dirty="0" smtClean="0">
                <a:solidFill>
                  <a:schemeClr val="dk1"/>
                </a:solidFill>
                <a:latin typeface="Calibri"/>
                <a:ea typeface="Calibri"/>
                <a:cs typeface="Calibri"/>
                <a:sym typeface="Calibri"/>
              </a:rPr>
              <a:t> are tremendously helpful as they allow us to measure the semantic similarity between two words.</a:t>
            </a:r>
          </a:p>
          <a:p>
            <a:pPr marL="171450" lvl="0" indent="-171450" algn="l" rtl="0">
              <a:spcBef>
                <a:spcPts val="0"/>
              </a:spcBef>
              <a:spcAft>
                <a:spcPts val="0"/>
              </a:spcAft>
              <a:buFont typeface="Arial" panose="020B0604020202020204" pitchFamily="34" charset="0"/>
              <a:buChar char="•"/>
            </a:pPr>
            <a:endParaRPr lang="en-US" sz="1200" b="0" i="0" u="none" strike="noStrike" cap="none" baseline="0" dirty="0" smtClean="0">
              <a:solidFill>
                <a:schemeClr val="dk1"/>
              </a:solidFill>
              <a:latin typeface="Calibri"/>
              <a:ea typeface="Calibri"/>
              <a:cs typeface="Calibri"/>
              <a:sym typeface="Calibri"/>
            </a:endParaRPr>
          </a:p>
          <a:p>
            <a:pPr marL="171450" lvl="0" indent="-171450" algn="l" rtl="0">
              <a:spcBef>
                <a:spcPts val="0"/>
              </a:spcBef>
              <a:spcAft>
                <a:spcPts val="0"/>
              </a:spcAft>
              <a:buFont typeface="Arial" panose="020B0604020202020204" pitchFamily="34" charset="0"/>
              <a:buChar char="•"/>
            </a:pPr>
            <a:r>
              <a:rPr lang="en-US" sz="1200" b="0" i="0" u="none" strike="noStrike" cap="none" baseline="0" dirty="0" smtClean="0">
                <a:solidFill>
                  <a:schemeClr val="dk1"/>
                </a:solidFill>
                <a:latin typeface="Calibri"/>
                <a:ea typeface="Calibri"/>
                <a:cs typeface="Calibri"/>
                <a:sym typeface="Calibri"/>
              </a:rPr>
              <a:t>In natural language processing, a word embedding is a representation of a word. The embedding is used in text analysis. Typically, the representation is a real-valued vector that encodes the meaning of the word in such a way that the words that are closer in the vector space are expected to be similar in meaning.[1] Word </a:t>
            </a:r>
            <a:r>
              <a:rPr lang="en-US" sz="1200" b="0" i="0" u="none" strike="noStrike" cap="none" baseline="0" dirty="0" err="1" smtClean="0">
                <a:solidFill>
                  <a:schemeClr val="dk1"/>
                </a:solidFill>
                <a:latin typeface="Calibri"/>
                <a:ea typeface="Calibri"/>
                <a:cs typeface="Calibri"/>
                <a:sym typeface="Calibri"/>
              </a:rPr>
              <a:t>embeddings</a:t>
            </a:r>
            <a:r>
              <a:rPr lang="en-US" sz="1200" b="0" i="0" u="none" strike="noStrike" cap="none" baseline="0" dirty="0" smtClean="0">
                <a:solidFill>
                  <a:schemeClr val="dk1"/>
                </a:solidFill>
                <a:latin typeface="Calibri"/>
                <a:ea typeface="Calibri"/>
                <a:cs typeface="Calibri"/>
                <a:sym typeface="Calibri"/>
              </a:rPr>
              <a:t> can be obtained using language modeling and feature learning techniques, where words or phrases from the vocabulary are mapped to vectors of real numbers.</a:t>
            </a:r>
            <a:endParaRPr lang="es-MX" sz="1200" b="0" i="0" u="none" strike="noStrike" cap="none" baseline="0" dirty="0" smtClean="0">
              <a:solidFill>
                <a:schemeClr val="dk1"/>
              </a:solidFill>
              <a:latin typeface="Calibri"/>
              <a:ea typeface="Calibri"/>
              <a:cs typeface="Calibri"/>
              <a:sym typeface="Calibri"/>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11339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51685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Attention allows a model to focus on parts of the input sequence that are relevant</a:t>
            </a:r>
            <a:r>
              <a:rPr lang="en-US" baseline="0" dirty="0" smtClean="0"/>
              <a:t> </a:t>
            </a:r>
            <a:r>
              <a:rPr lang="en-US" dirty="0" smtClean="0"/>
              <a:t>to one another (“attend” to each other) and amplify their signal, as shown in Figure</a:t>
            </a:r>
          </a:p>
          <a:p>
            <a:pPr marL="0" lvl="0" indent="0" algn="l" rtl="0">
              <a:spcBef>
                <a:spcPts val="0"/>
              </a:spcBef>
              <a:spcAft>
                <a:spcPts val="0"/>
              </a:spcAft>
              <a:buNone/>
            </a:pPr>
            <a:r>
              <a:rPr lang="en-US" dirty="0" smtClean="0"/>
              <a:t>1-14. Attention selectively determines which words are most important in a given</a:t>
            </a:r>
            <a:r>
              <a:rPr lang="en-US" baseline="0" dirty="0" smtClean="0"/>
              <a:t> </a:t>
            </a:r>
            <a:r>
              <a:rPr lang="en-US" dirty="0" smtClean="0"/>
              <a:t>sentence.</a:t>
            </a:r>
            <a:endParaRPr lang="es-MX" dirty="0" smtClean="0"/>
          </a:p>
          <a:p>
            <a:pPr marL="0" lvl="0" indent="0" algn="l" rtl="0">
              <a:spcBef>
                <a:spcPts val="0"/>
              </a:spcBef>
              <a:spcAft>
                <a:spcPts val="0"/>
              </a:spcAft>
              <a:buNone/>
            </a:pPr>
            <a:endParaRPr lang="es-MX" dirty="0" smtClean="0"/>
          </a:p>
          <a:p>
            <a:pPr marL="0" lvl="0" indent="0" algn="l" rtl="0">
              <a:spcBef>
                <a:spcPts val="0"/>
              </a:spcBef>
              <a:spcAft>
                <a:spcPts val="0"/>
              </a:spcAft>
              <a:buNone/>
            </a:pPr>
            <a:r>
              <a:rPr lang="es-MX" dirty="0" smtClean="0"/>
              <a:t>BERT </a:t>
            </a:r>
            <a:r>
              <a:rPr lang="es-MX" dirty="0" err="1" smtClean="0"/>
              <a:t>model</a:t>
            </a:r>
            <a:r>
              <a:rPr lang="es-MX" dirty="0" smtClean="0"/>
              <a:t> </a:t>
            </a:r>
            <a:r>
              <a:rPr lang="es-MX" dirty="0" err="1" smtClean="0"/>
              <a:t>is</a:t>
            </a:r>
            <a:r>
              <a:rPr lang="es-MX" dirty="0" smtClean="0"/>
              <a:t> </a:t>
            </a:r>
            <a:r>
              <a:rPr lang="es-MX" dirty="0" err="1" smtClean="0"/>
              <a:t>based</a:t>
            </a:r>
            <a:r>
              <a:rPr lang="es-MX" dirty="0" smtClean="0"/>
              <a:t> </a:t>
            </a:r>
            <a:r>
              <a:rPr lang="es-MX" dirty="0" err="1" smtClean="0"/>
              <a:t>on</a:t>
            </a:r>
            <a:r>
              <a:rPr lang="es-MX" dirty="0" smtClean="0"/>
              <a:t> </a:t>
            </a:r>
            <a:r>
              <a:rPr lang="es-MX" dirty="0" err="1" smtClean="0"/>
              <a:t>attention</a:t>
            </a:r>
            <a:r>
              <a:rPr lang="es-MX" dirty="0" smtClean="0"/>
              <a:t> </a:t>
            </a:r>
            <a:r>
              <a:rPr lang="es-MX" dirty="0" err="1" smtClean="0"/>
              <a:t>architecture</a:t>
            </a:r>
            <a:r>
              <a:rPr lang="es-MX" dirty="0" smtClean="0"/>
              <a:t> (</a:t>
            </a:r>
            <a:r>
              <a:rPr lang="es-MX" dirty="0" err="1" smtClean="0"/>
              <a:t>Transformers</a:t>
            </a:r>
            <a:r>
              <a:rPr lang="es-MX" dirty="0" smtClean="0"/>
              <a:t>). </a:t>
            </a:r>
            <a:r>
              <a:rPr lang="en-US" dirty="0" smtClean="0"/>
              <a:t>BERT is</a:t>
            </a:r>
            <a:r>
              <a:rPr lang="en-US" baseline="0" dirty="0" smtClean="0"/>
              <a:t> </a:t>
            </a:r>
            <a:r>
              <a:rPr lang="en-US" dirty="0" smtClean="0"/>
              <a:t>an encoder-only architecture that focuses on representing language, as illustrated</a:t>
            </a:r>
            <a:r>
              <a:rPr lang="en-US" baseline="0" dirty="0" smtClean="0"/>
              <a:t> </a:t>
            </a:r>
            <a:r>
              <a:rPr lang="en-US" dirty="0" smtClean="0"/>
              <a:t>in Figure 1-21. This means that it only uses the encoder and removes the decoder</a:t>
            </a:r>
            <a:r>
              <a:rPr lang="en-US" baseline="0" dirty="0" smtClean="0"/>
              <a:t> </a:t>
            </a:r>
            <a:r>
              <a:rPr lang="en-US" dirty="0" smtClean="0"/>
              <a:t>entirely.</a:t>
            </a:r>
            <a:endParaRPr lang="es-MX" dirty="0" smtClean="0"/>
          </a:p>
          <a:p>
            <a:pPr marL="0" lvl="0" indent="0" algn="l" rtl="0">
              <a:spcBef>
                <a:spcPts val="0"/>
              </a:spcBef>
              <a:spcAft>
                <a:spcPts val="0"/>
              </a:spcAft>
              <a:buNone/>
            </a:pPr>
            <a:endParaRPr lang="es-MX" dirty="0" smtClean="0"/>
          </a:p>
          <a:p>
            <a:pPr marL="0" lvl="0" indent="0" algn="l" rtl="0">
              <a:spcBef>
                <a:spcPts val="0"/>
              </a:spcBef>
              <a:spcAft>
                <a:spcPts val="0"/>
              </a:spcAft>
              <a:buNone/>
            </a:pPr>
            <a:r>
              <a:rPr lang="en-US" dirty="0" smtClean="0"/>
              <a:t>The original Transformer model is an encoder-decoder architecture that serves translation</a:t>
            </a:r>
            <a:r>
              <a:rPr lang="en-US" baseline="0" dirty="0" smtClean="0"/>
              <a:t> </a:t>
            </a:r>
            <a:r>
              <a:rPr lang="en-US" dirty="0" smtClean="0"/>
              <a:t>tasks well but cannot easily be used for other tasks, like text classification.</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24182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Mask: this method masks a part of the input for the model to predict. This</a:t>
            </a:r>
            <a:r>
              <a:rPr lang="en-US" baseline="0" dirty="0" smtClean="0"/>
              <a:t> </a:t>
            </a:r>
            <a:r>
              <a:rPr lang="en-US" dirty="0" smtClean="0"/>
              <a:t>prediction task is difficult but allows BERT to create more accurate (intermediate)</a:t>
            </a:r>
            <a:r>
              <a:rPr lang="en-US" baseline="0" dirty="0" smtClean="0"/>
              <a:t> </a:t>
            </a:r>
            <a:r>
              <a:rPr lang="en-US" dirty="0" smtClean="0"/>
              <a:t>representations of the input.</a:t>
            </a:r>
          </a:p>
          <a:p>
            <a:pPr marL="0" lvl="0" indent="0" algn="l" rtl="0">
              <a:spcBef>
                <a:spcPts val="0"/>
              </a:spcBef>
              <a:spcAft>
                <a:spcPts val="0"/>
              </a:spcAft>
              <a:buNone/>
            </a:pPr>
            <a:r>
              <a:rPr lang="en-US" dirty="0" smtClean="0"/>
              <a:t>This architecture and training procedure makes BERT and related architectures</a:t>
            </a:r>
            <a:r>
              <a:rPr lang="en-US" baseline="0" dirty="0" smtClean="0"/>
              <a:t> </a:t>
            </a:r>
            <a:r>
              <a:rPr lang="en-US" dirty="0" smtClean="0"/>
              <a:t>incredible at representing contextual language.</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BERT-like models are commonly used</a:t>
            </a:r>
            <a:r>
              <a:rPr lang="en-US" baseline="0" dirty="0" smtClean="0"/>
              <a:t> </a:t>
            </a:r>
            <a:r>
              <a:rPr lang="en-US" dirty="0" smtClean="0"/>
              <a:t>for transfer learning, which involves first </a:t>
            </a:r>
            <a:r>
              <a:rPr lang="en-US" dirty="0" err="1" smtClean="0"/>
              <a:t>pretraining</a:t>
            </a:r>
            <a:r>
              <a:rPr lang="en-US" dirty="0" smtClean="0"/>
              <a:t> it for language modeling and</a:t>
            </a:r>
            <a:r>
              <a:rPr lang="en-US" baseline="0" dirty="0" smtClean="0"/>
              <a:t> </a:t>
            </a:r>
            <a:r>
              <a:rPr lang="en-US" dirty="0" smtClean="0"/>
              <a:t>then fine-tuning it for a specific task. For instance, by training BERT on the entirety</a:t>
            </a:r>
            <a:r>
              <a:rPr lang="en-US" baseline="0" dirty="0" smtClean="0"/>
              <a:t> </a:t>
            </a:r>
            <a:r>
              <a:rPr lang="en-US" dirty="0" smtClean="0"/>
              <a:t>of Wikipedia, it learns to understand the semantic and contextual nature of text.</a:t>
            </a:r>
            <a:r>
              <a:rPr lang="en-US" baseline="0" dirty="0" smtClean="0"/>
              <a:t> </a:t>
            </a:r>
            <a:r>
              <a:rPr lang="en-US" dirty="0" smtClean="0"/>
              <a:t>Then, as shown in Figure 1-23, we can use that </a:t>
            </a:r>
            <a:r>
              <a:rPr lang="en-US" dirty="0" err="1" smtClean="0"/>
              <a:t>pretrained</a:t>
            </a:r>
            <a:r>
              <a:rPr lang="en-US" dirty="0" smtClean="0"/>
              <a:t> model to fine-tune it for a</a:t>
            </a:r>
            <a:r>
              <a:rPr lang="en-US" baseline="0" dirty="0" smtClean="0"/>
              <a:t> </a:t>
            </a:r>
            <a:r>
              <a:rPr lang="en-US" dirty="0" smtClean="0"/>
              <a:t>specific task, like text classification.</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81237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Fine-tuning on specific tasks is generally less compute-intensive and requires less</a:t>
            </a:r>
            <a:r>
              <a:rPr lang="en-US" baseline="0" dirty="0" smtClean="0"/>
              <a:t> </a:t>
            </a:r>
            <a:r>
              <a:rPr lang="en-US" dirty="0" smtClean="0"/>
              <a:t>data.</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Encoder-only models, like BERT,</a:t>
            </a:r>
            <a:r>
              <a:rPr lang="en-US" baseline="0" dirty="0" smtClean="0"/>
              <a:t> f</a:t>
            </a:r>
            <a:r>
              <a:rPr lang="en-US" dirty="0" smtClean="0"/>
              <a:t>or years,</a:t>
            </a:r>
            <a:r>
              <a:rPr lang="en-US" baseline="0" dirty="0" smtClean="0"/>
              <a:t> </a:t>
            </a:r>
            <a:r>
              <a:rPr lang="en-US" dirty="0" smtClean="0"/>
              <a:t>they have been and are still used for common tasks, including classification tasks, clustering tasks, and semantic search.</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We will refer to encoder-only models as representation models</a:t>
            </a:r>
            <a:r>
              <a:rPr lang="en-US" baseline="0" dirty="0" smtClean="0"/>
              <a:t> </a:t>
            </a:r>
            <a:r>
              <a:rPr lang="en-US" dirty="0" smtClean="0"/>
              <a:t>to differentiate them from decoder-only, which we refer to as generative models.</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205028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0.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6.pn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20.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46.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44.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56.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1.png"/><Relationship Id="rId21" Type="http://schemas.openxmlformats.org/officeDocument/2006/relationships/image" Target="../media/image72.png"/><Relationship Id="rId7" Type="http://schemas.openxmlformats.org/officeDocument/2006/relationships/image" Target="../media/image3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notesSlide" Target="../notesSlides/notesSlide21.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20.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37.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81.png"/><Relationship Id="rId5" Type="http://schemas.openxmlformats.org/officeDocument/2006/relationships/image" Target="../media/image21.png"/><Relationship Id="rId10" Type="http://schemas.openxmlformats.org/officeDocument/2006/relationships/image" Target="../media/image80.png"/><Relationship Id="rId4" Type="http://schemas.openxmlformats.org/officeDocument/2006/relationships/image" Target="../media/image20.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84.png"/><Relationship Id="rId5" Type="http://schemas.openxmlformats.org/officeDocument/2006/relationships/image" Target="../media/image20.png"/><Relationship Id="rId10" Type="http://schemas.openxmlformats.org/officeDocument/2006/relationships/image" Target="../media/image27.png"/><Relationship Id="rId4" Type="http://schemas.openxmlformats.org/officeDocument/2006/relationships/image" Target="../media/image83.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89.png"/><Relationship Id="rId5" Type="http://schemas.openxmlformats.org/officeDocument/2006/relationships/image" Target="../media/image20.png"/><Relationship Id="rId10"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image" Target="../media/image87.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57.png"/><Relationship Id="rId12"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91.png"/><Relationship Id="rId5" Type="http://schemas.openxmlformats.org/officeDocument/2006/relationships/image" Target="../media/image20.png"/><Relationship Id="rId10" Type="http://schemas.openxmlformats.org/officeDocument/2006/relationships/image" Target="../media/image6.png"/><Relationship Id="rId4" Type="http://schemas.openxmlformats.org/officeDocument/2006/relationships/image" Target="../media/image28.png"/><Relationship Id="rId9" Type="http://schemas.openxmlformats.org/officeDocument/2006/relationships/image" Target="../media/image90.png"/><Relationship Id="rId14"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96.png"/><Relationship Id="rId5" Type="http://schemas.openxmlformats.org/officeDocument/2006/relationships/image" Target="../media/image20.png"/><Relationship Id="rId10" Type="http://schemas.openxmlformats.org/officeDocument/2006/relationships/image" Target="../media/image95.png"/><Relationship Id="rId4" Type="http://schemas.openxmlformats.org/officeDocument/2006/relationships/image" Target="../media/image85.png"/><Relationship Id="rId9"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98.png"/><Relationship Id="rId12"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44.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02.png"/><Relationship Id="rId5" Type="http://schemas.openxmlformats.org/officeDocument/2006/relationships/image" Target="../media/image20.png"/><Relationship Id="rId10" Type="http://schemas.openxmlformats.org/officeDocument/2006/relationships/image" Target="../media/image101.png"/><Relationship Id="rId4" Type="http://schemas.openxmlformats.org/officeDocument/2006/relationships/image" Target="../media/image28.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hyperlink" Target="https://www.instagram.com/eatemp._/" TargetMode="External"/><Relationship Id="rId18" Type="http://schemas.openxmlformats.org/officeDocument/2006/relationships/image" Target="../media/image111.png"/><Relationship Id="rId3" Type="http://schemas.openxmlformats.org/officeDocument/2006/relationships/image" Target="../media/image1.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hyperlink" Target="https://www.youtube.com/@eatemp" TargetMode="External"/><Relationship Id="rId2" Type="http://schemas.openxmlformats.org/officeDocument/2006/relationships/notesSlide" Target="../notesSlides/notesSlide29.xml"/><Relationship Id="rId16" Type="http://schemas.openxmlformats.org/officeDocument/2006/relationships/image" Target="../media/image110.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107.png"/><Relationship Id="rId5" Type="http://schemas.openxmlformats.org/officeDocument/2006/relationships/image" Target="../media/image49.png"/><Relationship Id="rId15" Type="http://schemas.openxmlformats.org/officeDocument/2006/relationships/hyperlink" Target="https://www.pinterest.com/eatempofficial/" TargetMode="External"/><Relationship Id="rId10" Type="http://schemas.openxmlformats.org/officeDocument/2006/relationships/image" Target="../media/image106.png"/><Relationship Id="rId19" Type="http://schemas.openxmlformats.org/officeDocument/2006/relationships/hyperlink" Target="https://www.tiktok.com/@eatemp.official" TargetMode="External"/><Relationship Id="rId4" Type="http://schemas.openxmlformats.org/officeDocument/2006/relationships/image" Target="../media/image21.png"/><Relationship Id="rId9" Type="http://schemas.openxmlformats.org/officeDocument/2006/relationships/image" Target="../media/image105.png"/><Relationship Id="rId14"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714714" y="3479800"/>
            <a:ext cx="125068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An Introduction to Large Language Models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1</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GPT´s models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7606949" y="3445477"/>
            <a:ext cx="9185852" cy="9167626"/>
          </a:xfrm>
          <a:prstGeom prst="rect">
            <a:avLst/>
          </a:prstGeom>
        </p:spPr>
      </p:pic>
    </p:spTree>
    <p:extLst>
      <p:ext uri="{BB962C8B-B14F-4D97-AF65-F5344CB8AC3E}">
        <p14:creationId xmlns:p14="http://schemas.microsoft.com/office/powerpoint/2010/main" val="916973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GPT´s models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5399314" y="3292714"/>
            <a:ext cx="13865877" cy="7276100"/>
          </a:xfrm>
          <a:prstGeom prst="rect">
            <a:avLst/>
          </a:prstGeom>
        </p:spPr>
      </p:pic>
      <p:sp>
        <p:nvSpPr>
          <p:cNvPr id="4" name="Rectángulo 3"/>
          <p:cNvSpPr/>
          <p:nvPr/>
        </p:nvSpPr>
        <p:spPr>
          <a:xfrm>
            <a:off x="5413080" y="11147265"/>
            <a:ext cx="12832359" cy="707886"/>
          </a:xfrm>
          <a:prstGeom prst="rect">
            <a:avLst/>
          </a:prstGeom>
        </p:spPr>
        <p:txBody>
          <a:bodyPr wrap="none">
            <a:spAutoFit/>
          </a:bodyPr>
          <a:lstStyle/>
          <a:p>
            <a:r>
              <a:rPr lang="en-US" sz="4000" b="1" dirty="0">
                <a:solidFill>
                  <a:schemeClr val="bg1"/>
                </a:solidFill>
                <a:latin typeface="MinionPro-It"/>
              </a:rPr>
              <a:t>GPT models quickly grew in size with each iteration</a:t>
            </a:r>
            <a:r>
              <a:rPr lang="en-US" i="1" dirty="0">
                <a:latin typeface="MinionPro-It"/>
              </a:rPr>
              <a:t>.</a:t>
            </a:r>
            <a:endParaRPr lang="es-MX" dirty="0"/>
          </a:p>
        </p:txBody>
      </p:sp>
    </p:spTree>
    <p:extLst>
      <p:ext uri="{BB962C8B-B14F-4D97-AF65-F5344CB8AC3E}">
        <p14:creationId xmlns:p14="http://schemas.microsoft.com/office/powerpoint/2010/main" val="10010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Generative models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p:cNvSpPr/>
          <p:nvPr/>
        </p:nvSpPr>
        <p:spPr>
          <a:xfrm>
            <a:off x="6319644" y="12033888"/>
            <a:ext cx="17033830" cy="1323439"/>
          </a:xfrm>
          <a:prstGeom prst="rect">
            <a:avLst/>
          </a:prstGeom>
        </p:spPr>
        <p:txBody>
          <a:bodyPr wrap="none">
            <a:spAutoFit/>
          </a:bodyPr>
          <a:lstStyle/>
          <a:p>
            <a:r>
              <a:rPr lang="en-US" sz="4000" b="1" dirty="0">
                <a:solidFill>
                  <a:schemeClr val="bg1"/>
                </a:solidFill>
                <a:latin typeface="MinionPro-It"/>
              </a:rPr>
              <a:t>A comprehensive view into the Year of Generative AI. Note that many</a:t>
            </a:r>
          </a:p>
          <a:p>
            <a:r>
              <a:rPr lang="en-US" sz="4000" b="1" dirty="0">
                <a:solidFill>
                  <a:schemeClr val="bg1"/>
                </a:solidFill>
                <a:latin typeface="MinionPro-It"/>
              </a:rPr>
              <a:t>models are still missing from this overview!</a:t>
            </a:r>
            <a:r>
              <a:rPr lang="en-US" i="1" dirty="0" smtClean="0">
                <a:latin typeface="MinionPro-It"/>
              </a:rPr>
              <a:t>.</a:t>
            </a:r>
            <a:endParaRPr lang="es-MX" dirty="0"/>
          </a:p>
        </p:txBody>
      </p:sp>
      <p:pic>
        <p:nvPicPr>
          <p:cNvPr id="2" name="Imagen 1"/>
          <p:cNvPicPr>
            <a:picLocks noChangeAspect="1"/>
          </p:cNvPicPr>
          <p:nvPr/>
        </p:nvPicPr>
        <p:blipFill>
          <a:blip r:embed="rId6"/>
          <a:stretch>
            <a:fillRect/>
          </a:stretch>
        </p:blipFill>
        <p:spPr>
          <a:xfrm>
            <a:off x="6313990" y="3228468"/>
            <a:ext cx="13641626" cy="8421106"/>
          </a:xfrm>
          <a:prstGeom prst="rect">
            <a:avLst/>
          </a:prstGeom>
        </p:spPr>
      </p:pic>
    </p:spTree>
    <p:extLst>
      <p:ext uri="{BB962C8B-B14F-4D97-AF65-F5344CB8AC3E}">
        <p14:creationId xmlns:p14="http://schemas.microsoft.com/office/powerpoint/2010/main" val="86806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21834029"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Traditional </a:t>
            </a:r>
            <a:r>
              <a:rPr lang="en-US" sz="12800" b="1" dirty="0" err="1" smtClean="0">
                <a:solidFill>
                  <a:srgbClr val="FFFFFF"/>
                </a:solidFill>
                <a:latin typeface="Rajdhani"/>
                <a:ea typeface="Rajdhani"/>
                <a:cs typeface="Rajdhani"/>
                <a:sym typeface="Rajdhani"/>
              </a:rPr>
              <a:t>vs</a:t>
            </a:r>
            <a:r>
              <a:rPr lang="en-US" sz="12800" b="1" dirty="0" smtClean="0">
                <a:solidFill>
                  <a:srgbClr val="FFFFFF"/>
                </a:solidFill>
                <a:latin typeface="Rajdhani"/>
                <a:ea typeface="Rajdhani"/>
                <a:cs typeface="Rajdhani"/>
                <a:sym typeface="Rajdhani"/>
              </a:rPr>
              <a:t> LLM training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p:cNvSpPr/>
          <p:nvPr/>
        </p:nvSpPr>
        <p:spPr>
          <a:xfrm>
            <a:off x="5372083" y="12084785"/>
            <a:ext cx="17998838" cy="1323439"/>
          </a:xfrm>
          <a:prstGeom prst="rect">
            <a:avLst/>
          </a:prstGeom>
        </p:spPr>
        <p:txBody>
          <a:bodyPr wrap="none">
            <a:spAutoFit/>
          </a:bodyPr>
          <a:lstStyle/>
          <a:p>
            <a:r>
              <a:rPr lang="en-US" sz="4000" b="1" dirty="0">
                <a:solidFill>
                  <a:schemeClr val="bg1"/>
                </a:solidFill>
                <a:latin typeface="MinionPro-It"/>
              </a:rPr>
              <a:t>Compared to traditional machine learning, LLM training takes a multistep</a:t>
            </a:r>
          </a:p>
          <a:p>
            <a:r>
              <a:rPr lang="en-US" sz="4000" b="1" dirty="0">
                <a:solidFill>
                  <a:schemeClr val="bg1"/>
                </a:solidFill>
                <a:latin typeface="MinionPro-It"/>
              </a:rPr>
              <a:t>approach.</a:t>
            </a:r>
            <a:r>
              <a:rPr lang="en-US" i="1" dirty="0" smtClean="0">
                <a:latin typeface="MinionPro-It"/>
              </a:rPr>
              <a:t>.</a:t>
            </a:r>
            <a:endParaRPr lang="es-MX" dirty="0"/>
          </a:p>
        </p:txBody>
      </p:sp>
      <p:pic>
        <p:nvPicPr>
          <p:cNvPr id="2" name="Imagen 1"/>
          <p:cNvPicPr>
            <a:picLocks noChangeAspect="1"/>
          </p:cNvPicPr>
          <p:nvPr/>
        </p:nvPicPr>
        <p:blipFill>
          <a:blip r:embed="rId6"/>
          <a:stretch>
            <a:fillRect/>
          </a:stretch>
        </p:blipFill>
        <p:spPr>
          <a:xfrm>
            <a:off x="5372083" y="8261467"/>
            <a:ext cx="13588270" cy="3664115"/>
          </a:xfrm>
          <a:prstGeom prst="rect">
            <a:avLst/>
          </a:prstGeom>
        </p:spPr>
      </p:pic>
      <p:pic>
        <p:nvPicPr>
          <p:cNvPr id="5" name="Imagen 4"/>
          <p:cNvPicPr>
            <a:picLocks noChangeAspect="1"/>
          </p:cNvPicPr>
          <p:nvPr/>
        </p:nvPicPr>
        <p:blipFill>
          <a:blip r:embed="rId7"/>
          <a:stretch>
            <a:fillRect/>
          </a:stretch>
        </p:blipFill>
        <p:spPr>
          <a:xfrm>
            <a:off x="5673878" y="4304433"/>
            <a:ext cx="13286475" cy="3004401"/>
          </a:xfrm>
          <a:prstGeom prst="rect">
            <a:avLst/>
          </a:prstGeom>
        </p:spPr>
      </p:pic>
    </p:spTree>
    <p:extLst>
      <p:ext uri="{BB962C8B-B14F-4D97-AF65-F5344CB8AC3E}">
        <p14:creationId xmlns:p14="http://schemas.microsoft.com/office/powerpoint/2010/main" val="362649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22524197"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Responsible LLM Development and Usage</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ángulo 3"/>
          <p:cNvSpPr/>
          <p:nvPr/>
        </p:nvSpPr>
        <p:spPr>
          <a:xfrm>
            <a:off x="1502779" y="6072257"/>
            <a:ext cx="7487947" cy="4401205"/>
          </a:xfrm>
          <a:prstGeom prst="rect">
            <a:avLst/>
          </a:prstGeom>
        </p:spPr>
        <p:txBody>
          <a:bodyPr wrap="none">
            <a:spAutoFit/>
          </a:bodyPr>
          <a:lstStyle/>
          <a:p>
            <a:pPr marL="571500" indent="-571500">
              <a:buFont typeface="Arial" panose="020B0604020202020204" pitchFamily="34" charset="0"/>
              <a:buChar char="•"/>
            </a:pPr>
            <a:r>
              <a:rPr lang="en-US" sz="4000" b="1" dirty="0" smtClean="0">
                <a:solidFill>
                  <a:schemeClr val="bg1"/>
                </a:solidFill>
                <a:latin typeface="MinionPro-It"/>
              </a:rPr>
              <a:t>Bias and fairness</a:t>
            </a:r>
          </a:p>
          <a:p>
            <a:pPr marL="571500" indent="-571500">
              <a:buFont typeface="Arial" panose="020B0604020202020204" pitchFamily="34" charset="0"/>
              <a:buChar char="•"/>
            </a:pPr>
            <a:endParaRPr lang="en-US" sz="4000" b="1" dirty="0" smtClean="0">
              <a:solidFill>
                <a:schemeClr val="bg1"/>
              </a:solidFill>
              <a:latin typeface="MinionPro-It"/>
            </a:endParaRPr>
          </a:p>
          <a:p>
            <a:pPr marL="571500" indent="-571500">
              <a:buFont typeface="Arial" panose="020B0604020202020204" pitchFamily="34" charset="0"/>
              <a:buChar char="•"/>
            </a:pPr>
            <a:r>
              <a:rPr lang="en-US" sz="4000" b="1" dirty="0">
                <a:solidFill>
                  <a:schemeClr val="bg1"/>
                </a:solidFill>
                <a:latin typeface="MinionPro-It"/>
              </a:rPr>
              <a:t>Generating harmful </a:t>
            </a:r>
            <a:r>
              <a:rPr lang="en-US" sz="4000" b="1" dirty="0" smtClean="0">
                <a:solidFill>
                  <a:schemeClr val="bg1"/>
                </a:solidFill>
                <a:latin typeface="MinionPro-It"/>
              </a:rPr>
              <a:t>content</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a:solidFill>
                  <a:schemeClr val="bg1"/>
                </a:solidFill>
                <a:latin typeface="MinionPro-It"/>
              </a:rPr>
              <a:t>Intellectual </a:t>
            </a:r>
            <a:r>
              <a:rPr lang="en-US" sz="4000" b="1" dirty="0" smtClean="0">
                <a:solidFill>
                  <a:schemeClr val="bg1"/>
                </a:solidFill>
                <a:latin typeface="MinionPro-It"/>
              </a:rPr>
              <a:t>property</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Regulation</a:t>
            </a:r>
          </a:p>
        </p:txBody>
      </p:sp>
    </p:spTree>
    <p:extLst>
      <p:ext uri="{BB962C8B-B14F-4D97-AF65-F5344CB8AC3E}">
        <p14:creationId xmlns:p14="http://schemas.microsoft.com/office/powerpoint/2010/main" val="1817790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pic>
        <p:nvPicPr>
          <p:cNvPr id="92" name="Google Shape;92;p3"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93" name="Google Shape;93;p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3"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95" name="Google Shape;95;p3" descr=" "/>
          <p:cNvPicPr preferRelativeResize="0"/>
          <p:nvPr/>
        </p:nvPicPr>
        <p:blipFill rotWithShape="1">
          <a:blip r:embed="rId5">
            <a:alphaModFix/>
          </a:blip>
          <a:srcRect/>
          <a:stretch/>
        </p:blipFill>
        <p:spPr>
          <a:xfrm>
            <a:off x="20614677" y="12014200"/>
            <a:ext cx="1550812" cy="596187"/>
          </a:xfrm>
          <a:prstGeom prst="rect">
            <a:avLst/>
          </a:prstGeom>
          <a:noFill/>
          <a:ln>
            <a:noFill/>
          </a:ln>
        </p:spPr>
      </p:pic>
      <p:pic>
        <p:nvPicPr>
          <p:cNvPr id="96" name="Google Shape;96;p3" descr=" "/>
          <p:cNvPicPr preferRelativeResize="0"/>
          <p:nvPr/>
        </p:nvPicPr>
        <p:blipFill rotWithShape="1">
          <a:blip r:embed="rId6">
            <a:alphaModFix/>
          </a:blip>
          <a:srcRect/>
          <a:stretch/>
        </p:blipFill>
        <p:spPr>
          <a:xfrm>
            <a:off x="660483" y="11353800"/>
            <a:ext cx="3442384" cy="1530480"/>
          </a:xfrm>
          <a:prstGeom prst="rect">
            <a:avLst/>
          </a:prstGeom>
          <a:noFill/>
          <a:ln>
            <a:noFill/>
          </a:ln>
        </p:spPr>
      </p:pic>
      <p:pic>
        <p:nvPicPr>
          <p:cNvPr id="97" name="Google Shape;97;p3" descr=" "/>
          <p:cNvPicPr preferRelativeResize="0"/>
          <p:nvPr/>
        </p:nvPicPr>
        <p:blipFill rotWithShape="1">
          <a:blip r:embed="rId7">
            <a:alphaModFix/>
          </a:blip>
          <a:srcRect/>
          <a:stretch/>
        </p:blipFill>
        <p:spPr>
          <a:xfrm>
            <a:off x="21084635" y="0"/>
            <a:ext cx="3302413" cy="3916282"/>
          </a:xfrm>
          <a:prstGeom prst="rect">
            <a:avLst/>
          </a:prstGeom>
          <a:noFill/>
          <a:ln>
            <a:noFill/>
          </a:ln>
        </p:spPr>
      </p:pic>
      <p:pic>
        <p:nvPicPr>
          <p:cNvPr id="98" name="Google Shape;98;p3"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99" name="Google Shape;99;p3"/>
          <p:cNvSpPr/>
          <p:nvPr/>
        </p:nvSpPr>
        <p:spPr>
          <a:xfrm>
            <a:off x="12688886" y="4343400"/>
            <a:ext cx="9704013" cy="47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688886" y="4343400"/>
            <a:ext cx="9704013" cy="477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2688886" y="4343400"/>
            <a:ext cx="10245947"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INTRODUCTION</a:t>
            </a:r>
            <a:endParaRPr sz="12800" b="0" i="0" u="none" strike="noStrike" cap="none">
              <a:solidFill>
                <a:schemeClr val="dk1"/>
              </a:solidFill>
              <a:latin typeface="Calibri"/>
              <a:ea typeface="Calibri"/>
              <a:cs typeface="Calibri"/>
              <a:sym typeface="Calibri"/>
            </a:endParaRPr>
          </a:p>
        </p:txBody>
      </p:sp>
      <p:sp>
        <p:nvSpPr>
          <p:cNvPr id="102" name="Google Shape;102;p3"/>
          <p:cNvSpPr/>
          <p:nvPr/>
        </p:nvSpPr>
        <p:spPr>
          <a:xfrm>
            <a:off x="12688886" y="6515100"/>
            <a:ext cx="9839496"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 or Artificial Intelligence, refers to the simulation of human intelligence in machines that are programmed to think and act like humans. AI is designed to solve complex problems and improve efficiency and accuracy in decision-making.</a:t>
            </a:r>
            <a:endParaRPr sz="3200" b="0" i="0" u="none" strike="noStrike" cap="none">
              <a:solidFill>
                <a:schemeClr val="dk1"/>
              </a:solidFill>
              <a:latin typeface="Calibri"/>
              <a:ea typeface="Calibri"/>
              <a:cs typeface="Calibri"/>
              <a:sym typeface="Calibri"/>
            </a:endParaRPr>
          </a:p>
        </p:txBody>
      </p:sp>
      <p:pic>
        <p:nvPicPr>
          <p:cNvPr id="103" name="Google Shape;103;p3" descr=" "/>
          <p:cNvPicPr preferRelativeResize="0"/>
          <p:nvPr/>
        </p:nvPicPr>
        <p:blipFill rotWithShape="1">
          <a:blip r:embed="rId9">
            <a:alphaModFix/>
          </a:blip>
          <a:srcRect/>
          <a:stretch/>
        </p:blipFill>
        <p:spPr>
          <a:xfrm>
            <a:off x="787498" y="1358900"/>
            <a:ext cx="10466108" cy="10998200"/>
          </a:xfrm>
          <a:prstGeom prst="rect">
            <a:avLst/>
          </a:prstGeom>
          <a:noFill/>
          <a:ln>
            <a:noFill/>
          </a:ln>
        </p:spPr>
      </p:pic>
      <p:pic>
        <p:nvPicPr>
          <p:cNvPr id="104" name="Google Shape;104;p3"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pic>
        <p:nvPicPr>
          <p:cNvPr id="105" name="Google Shape;105;p3" descr=" "/>
          <p:cNvPicPr preferRelativeResize="0"/>
          <p:nvPr/>
        </p:nvPicPr>
        <p:blipFill rotWithShape="1">
          <a:blip r:embed="rId11">
            <a:alphaModFix/>
          </a:blip>
          <a:srcRect/>
          <a:stretch/>
        </p:blipFill>
        <p:spPr>
          <a:xfrm>
            <a:off x="292137" y="838200"/>
            <a:ext cx="11621953" cy="11772900"/>
          </a:xfrm>
          <a:prstGeom prst="rect">
            <a:avLst/>
          </a:prstGeom>
          <a:noFill/>
          <a:ln>
            <a:noFill/>
          </a:ln>
        </p:spPr>
      </p:pic>
      <p:sp>
        <p:nvSpPr>
          <p:cNvPr id="106" name="Google Shape;106;p3"/>
          <p:cNvSpPr/>
          <p:nvPr/>
        </p:nvSpPr>
        <p:spPr>
          <a:xfrm>
            <a:off x="12231629" y="9169400"/>
            <a:ext cx="7341518"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01</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pic>
        <p:nvPicPr>
          <p:cNvPr id="195" name="Google Shape;195;p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96" name="Google Shape;196;p6"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197" name="Google Shape;197;p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99" name="Google Shape;199;p6" descr=" "/>
          <p:cNvPicPr preferRelativeResize="0"/>
          <p:nvPr/>
        </p:nvPicPr>
        <p:blipFill rotWithShape="1">
          <a:blip r:embed="rId6">
            <a:alphaModFix/>
          </a:blip>
          <a:srcRect/>
          <a:stretch/>
        </p:blipFill>
        <p:spPr>
          <a:xfrm>
            <a:off x="20614677" y="12014200"/>
            <a:ext cx="1550812" cy="596187"/>
          </a:xfrm>
          <a:prstGeom prst="rect">
            <a:avLst/>
          </a:prstGeom>
          <a:noFill/>
          <a:ln>
            <a:noFill/>
          </a:ln>
        </p:spPr>
      </p:pic>
      <p:pic>
        <p:nvPicPr>
          <p:cNvPr id="200" name="Google Shape;200;p6" descr=" "/>
          <p:cNvPicPr preferRelativeResize="0"/>
          <p:nvPr/>
        </p:nvPicPr>
        <p:blipFill rotWithShape="1">
          <a:blip r:embed="rId7">
            <a:alphaModFix/>
          </a:blip>
          <a:srcRect/>
          <a:stretch/>
        </p:blipFill>
        <p:spPr>
          <a:xfrm>
            <a:off x="0" y="11938000"/>
            <a:ext cx="3442384" cy="1530480"/>
          </a:xfrm>
          <a:prstGeom prst="rect">
            <a:avLst/>
          </a:prstGeom>
          <a:noFill/>
          <a:ln>
            <a:noFill/>
          </a:ln>
        </p:spPr>
      </p:pic>
      <p:pic>
        <p:nvPicPr>
          <p:cNvPr id="201" name="Google Shape;201;p6" descr=" "/>
          <p:cNvPicPr preferRelativeResize="0"/>
          <p:nvPr/>
        </p:nvPicPr>
        <p:blipFill rotWithShape="1">
          <a:blip r:embed="rId8">
            <a:alphaModFix/>
          </a:blip>
          <a:srcRect/>
          <a:stretch/>
        </p:blipFill>
        <p:spPr>
          <a:xfrm>
            <a:off x="4078028" y="0"/>
            <a:ext cx="6215864" cy="2378410"/>
          </a:xfrm>
          <a:prstGeom prst="rect">
            <a:avLst/>
          </a:prstGeom>
          <a:noFill/>
          <a:ln>
            <a:noFill/>
          </a:ln>
        </p:spPr>
      </p:pic>
      <p:sp>
        <p:nvSpPr>
          <p:cNvPr id="202" name="Google Shape;202;p6"/>
          <p:cNvSpPr/>
          <p:nvPr/>
        </p:nvSpPr>
        <p:spPr>
          <a:xfrm>
            <a:off x="762095" y="1358900"/>
            <a:ext cx="9513489"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762095" y="1358900"/>
            <a:ext cx="9513489"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762095" y="1358900"/>
            <a:ext cx="10055423" cy="6752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APPLICATIONS IN INDUSTRIES</a:t>
            </a:r>
            <a:endParaRPr sz="12800" b="0" i="0" u="none" strike="noStrike" cap="none">
              <a:solidFill>
                <a:schemeClr val="dk1"/>
              </a:solidFill>
              <a:latin typeface="Calibri"/>
              <a:ea typeface="Calibri"/>
              <a:cs typeface="Calibri"/>
              <a:sym typeface="Calibri"/>
            </a:endParaRPr>
          </a:p>
        </p:txBody>
      </p:sp>
      <p:sp>
        <p:nvSpPr>
          <p:cNvPr id="205" name="Google Shape;205;p6"/>
          <p:cNvSpPr/>
          <p:nvPr/>
        </p:nvSpPr>
        <p:spPr>
          <a:xfrm>
            <a:off x="762095" y="7670800"/>
            <a:ext cx="9648973" cy="37803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 has the potential to revolutionize numerous industries by providing new and innovative solutions to complex problems. From healthcare to finance, AI is already being used to improve efficiency, increase accuracy, and drive innovation. This section will explore some of the practical applications of AI in various industries, demonstrating the real-world impact of this technology.</a:t>
            </a:r>
            <a:endParaRPr sz="3200" b="0" i="0" u="none" strike="noStrike" cap="none">
              <a:solidFill>
                <a:schemeClr val="dk1"/>
              </a:solidFill>
              <a:latin typeface="Calibri"/>
              <a:ea typeface="Calibri"/>
              <a:cs typeface="Calibri"/>
              <a:sym typeface="Calibri"/>
            </a:endParaRPr>
          </a:p>
        </p:txBody>
      </p:sp>
      <p:pic>
        <p:nvPicPr>
          <p:cNvPr id="206" name="Google Shape;206;p6" descr=" "/>
          <p:cNvPicPr preferRelativeResize="0"/>
          <p:nvPr/>
        </p:nvPicPr>
        <p:blipFill rotWithShape="1">
          <a:blip r:embed="rId9">
            <a:alphaModFix/>
          </a:blip>
          <a:srcRect/>
          <a:stretch/>
        </p:blipFill>
        <p:spPr>
          <a:xfrm>
            <a:off x="11977597" y="838200"/>
            <a:ext cx="11621953" cy="11772900"/>
          </a:xfrm>
          <a:prstGeom prst="rect">
            <a:avLst/>
          </a:prstGeom>
          <a:noFill/>
          <a:ln>
            <a:noFill/>
          </a:ln>
        </p:spPr>
      </p:pic>
      <p:pic>
        <p:nvPicPr>
          <p:cNvPr id="207" name="Google Shape;207;p6"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208" name="Google Shape;208;p6" descr=" "/>
          <p:cNvPicPr preferRelativeResize="0"/>
          <p:nvPr/>
        </p:nvPicPr>
        <p:blipFill rotWithShape="1">
          <a:blip r:embed="rId11">
            <a:alphaModFix/>
          </a:blip>
          <a:srcRect/>
          <a:stretch/>
        </p:blipFill>
        <p:spPr>
          <a:xfrm>
            <a:off x="12472959" y="1358900"/>
            <a:ext cx="10466108" cy="10998200"/>
          </a:xfrm>
          <a:prstGeom prst="rect">
            <a:avLst/>
          </a:prstGeom>
          <a:noFill/>
          <a:ln>
            <a:noFill/>
          </a:ln>
        </p:spPr>
      </p:pic>
      <p:sp>
        <p:nvSpPr>
          <p:cNvPr id="209" name="Google Shape;209;p6"/>
          <p:cNvSpPr/>
          <p:nvPr/>
        </p:nvSpPr>
        <p:spPr>
          <a:xfrm>
            <a:off x="14327391" y="9169400"/>
            <a:ext cx="8319540"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02</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pic>
        <p:nvPicPr>
          <p:cNvPr id="215" name="Google Shape;215;p7"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16" name="Google Shape;216;p7" descr=" "/>
          <p:cNvPicPr preferRelativeResize="0"/>
          <p:nvPr/>
        </p:nvPicPr>
        <p:blipFill rotWithShape="1">
          <a:blip r:embed="rId4">
            <a:alphaModFix/>
          </a:blip>
          <a:srcRect/>
          <a:stretch/>
        </p:blipFill>
        <p:spPr>
          <a:xfrm>
            <a:off x="0" y="0"/>
            <a:ext cx="5220352" cy="11239500"/>
          </a:xfrm>
          <a:prstGeom prst="rect">
            <a:avLst/>
          </a:prstGeom>
          <a:noFill/>
          <a:ln>
            <a:noFill/>
          </a:ln>
        </p:spPr>
      </p:pic>
      <p:pic>
        <p:nvPicPr>
          <p:cNvPr id="217" name="Google Shape;217;p7" descr=" "/>
          <p:cNvPicPr preferRelativeResize="0"/>
          <p:nvPr/>
        </p:nvPicPr>
        <p:blipFill rotWithShape="1">
          <a:blip r:embed="rId5">
            <a:alphaModFix/>
          </a:blip>
          <a:srcRect/>
          <a:stretch/>
        </p:blipFill>
        <p:spPr>
          <a:xfrm>
            <a:off x="5995149" y="2476500"/>
            <a:ext cx="5220352" cy="11239500"/>
          </a:xfrm>
          <a:prstGeom prst="rect">
            <a:avLst/>
          </a:prstGeom>
          <a:noFill/>
          <a:ln>
            <a:noFill/>
          </a:ln>
        </p:spPr>
      </p:pic>
      <p:sp>
        <p:nvSpPr>
          <p:cNvPr id="218" name="Google Shape;218;p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7" descr=" "/>
          <p:cNvPicPr preferRelativeResize="0"/>
          <p:nvPr/>
        </p:nvPicPr>
        <p:blipFill rotWithShape="1">
          <a:blip r:embed="rId6">
            <a:alphaModFix/>
          </a:blip>
          <a:srcRect/>
          <a:stretch/>
        </p:blipFill>
        <p:spPr>
          <a:xfrm>
            <a:off x="23523340" y="10820400"/>
            <a:ext cx="711289" cy="2590800"/>
          </a:xfrm>
          <a:prstGeom prst="rect">
            <a:avLst/>
          </a:prstGeom>
          <a:noFill/>
          <a:ln>
            <a:noFill/>
          </a:ln>
        </p:spPr>
      </p:pic>
      <p:pic>
        <p:nvPicPr>
          <p:cNvPr id="220" name="Google Shape;220;p7" descr=" "/>
          <p:cNvPicPr preferRelativeResize="0"/>
          <p:nvPr/>
        </p:nvPicPr>
        <p:blipFill rotWithShape="1">
          <a:blip r:embed="rId7">
            <a:alphaModFix/>
          </a:blip>
          <a:srcRect/>
          <a:stretch/>
        </p:blipFill>
        <p:spPr>
          <a:xfrm>
            <a:off x="22329391" y="495300"/>
            <a:ext cx="1550815" cy="596187"/>
          </a:xfrm>
          <a:prstGeom prst="rect">
            <a:avLst/>
          </a:prstGeom>
          <a:noFill/>
          <a:ln>
            <a:noFill/>
          </a:ln>
        </p:spPr>
      </p:pic>
      <p:pic>
        <p:nvPicPr>
          <p:cNvPr id="221" name="Google Shape;221;p7" descr=" "/>
          <p:cNvPicPr preferRelativeResize="0"/>
          <p:nvPr/>
        </p:nvPicPr>
        <p:blipFill rotWithShape="1">
          <a:blip r:embed="rId8">
            <a:alphaModFix/>
          </a:blip>
          <a:srcRect/>
          <a:stretch/>
        </p:blipFill>
        <p:spPr>
          <a:xfrm>
            <a:off x="19446130" y="1092200"/>
            <a:ext cx="3438707" cy="1530480"/>
          </a:xfrm>
          <a:prstGeom prst="rect">
            <a:avLst/>
          </a:prstGeom>
          <a:noFill/>
          <a:ln>
            <a:noFill/>
          </a:ln>
        </p:spPr>
      </p:pic>
      <p:pic>
        <p:nvPicPr>
          <p:cNvPr id="222" name="Google Shape;222;p7" descr=" "/>
          <p:cNvPicPr preferRelativeResize="0"/>
          <p:nvPr/>
        </p:nvPicPr>
        <p:blipFill rotWithShape="1">
          <a:blip r:embed="rId9">
            <a:alphaModFix/>
          </a:blip>
          <a:srcRect/>
          <a:stretch/>
        </p:blipFill>
        <p:spPr>
          <a:xfrm>
            <a:off x="5207651" y="10820400"/>
            <a:ext cx="1582678" cy="2741389"/>
          </a:xfrm>
          <a:prstGeom prst="rect">
            <a:avLst/>
          </a:prstGeom>
          <a:noFill/>
          <a:ln>
            <a:noFill/>
          </a:ln>
        </p:spPr>
      </p:pic>
      <p:pic>
        <p:nvPicPr>
          <p:cNvPr id="223" name="Google Shape;223;p7" descr=" "/>
          <p:cNvPicPr preferRelativeResize="0"/>
          <p:nvPr/>
        </p:nvPicPr>
        <p:blipFill rotWithShape="1">
          <a:blip r:embed="rId10">
            <a:alphaModFix/>
          </a:blip>
          <a:srcRect/>
          <a:stretch/>
        </p:blipFill>
        <p:spPr>
          <a:xfrm>
            <a:off x="1155844" y="11239500"/>
            <a:ext cx="1511489" cy="1511300"/>
          </a:xfrm>
          <a:prstGeom prst="rect">
            <a:avLst/>
          </a:prstGeom>
          <a:noFill/>
          <a:ln>
            <a:noFill/>
          </a:ln>
        </p:spPr>
      </p:pic>
      <p:sp>
        <p:nvSpPr>
          <p:cNvPr id="224" name="Google Shape;224;p7"/>
          <p:cNvSpPr/>
          <p:nvPr/>
        </p:nvSpPr>
        <p:spPr>
          <a:xfrm>
            <a:off x="12434854" y="1854200"/>
            <a:ext cx="7972363"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HEALTHCARE</a:t>
            </a:r>
            <a:endParaRPr sz="8000" b="0" i="0" u="none" strike="noStrike" cap="none">
              <a:solidFill>
                <a:schemeClr val="dk1"/>
              </a:solidFill>
              <a:latin typeface="Calibri"/>
              <a:ea typeface="Calibri"/>
              <a:cs typeface="Calibri"/>
              <a:sym typeface="Calibri"/>
            </a:endParaRPr>
          </a:p>
        </p:txBody>
      </p:sp>
      <p:sp>
        <p:nvSpPr>
          <p:cNvPr id="225" name="Google Shape;225;p7"/>
          <p:cNvSpPr/>
          <p:nvPr/>
        </p:nvSpPr>
        <p:spPr>
          <a:xfrm>
            <a:off x="12434854" y="3949700"/>
            <a:ext cx="10415302" cy="882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12434854" y="3949700"/>
            <a:ext cx="10415302"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7" descr=" "/>
          <p:cNvPicPr preferRelativeResize="0"/>
          <p:nvPr/>
        </p:nvPicPr>
        <p:blipFill rotWithShape="1">
          <a:blip r:embed="rId11">
            <a:alphaModFix/>
          </a:blip>
          <a:srcRect/>
          <a:stretch/>
        </p:blipFill>
        <p:spPr>
          <a:xfrm>
            <a:off x="12434854" y="4349750"/>
            <a:ext cx="1625803" cy="1638300"/>
          </a:xfrm>
          <a:prstGeom prst="rect">
            <a:avLst/>
          </a:prstGeom>
          <a:noFill/>
          <a:ln>
            <a:noFill/>
          </a:ln>
        </p:spPr>
      </p:pic>
      <p:pic>
        <p:nvPicPr>
          <p:cNvPr id="228" name="Google Shape;228;p7" descr=" "/>
          <p:cNvPicPr preferRelativeResize="0"/>
          <p:nvPr/>
        </p:nvPicPr>
        <p:blipFill rotWithShape="1">
          <a:blip r:embed="rId12">
            <a:alphaModFix/>
          </a:blip>
          <a:srcRect/>
          <a:stretch/>
        </p:blipFill>
        <p:spPr>
          <a:xfrm>
            <a:off x="12434854" y="4362450"/>
            <a:ext cx="1625803" cy="1625600"/>
          </a:xfrm>
          <a:prstGeom prst="rect">
            <a:avLst/>
          </a:prstGeom>
          <a:noFill/>
          <a:ln>
            <a:noFill/>
          </a:ln>
        </p:spPr>
      </p:pic>
      <p:sp>
        <p:nvSpPr>
          <p:cNvPr id="229" name="Google Shape;229;p7"/>
          <p:cNvSpPr/>
          <p:nvPr/>
        </p:nvSpPr>
        <p:spPr>
          <a:xfrm>
            <a:off x="12434854" y="436245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2879410" y="4686300"/>
            <a:ext cx="736692" cy="977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01</a:t>
            </a:r>
            <a:endParaRPr sz="4800" b="0" i="0" u="none" strike="noStrike" cap="none">
              <a:solidFill>
                <a:schemeClr val="dk1"/>
              </a:solidFill>
              <a:latin typeface="Calibri"/>
              <a:ea typeface="Calibri"/>
              <a:cs typeface="Calibri"/>
              <a:sym typeface="Calibri"/>
            </a:endParaRPr>
          </a:p>
        </p:txBody>
      </p:sp>
      <p:pic>
        <p:nvPicPr>
          <p:cNvPr id="231" name="Google Shape;231;p7" descr=" "/>
          <p:cNvPicPr preferRelativeResize="0"/>
          <p:nvPr/>
        </p:nvPicPr>
        <p:blipFill rotWithShape="1">
          <a:blip r:embed="rId11">
            <a:alphaModFix/>
          </a:blip>
          <a:srcRect/>
          <a:stretch/>
        </p:blipFill>
        <p:spPr>
          <a:xfrm>
            <a:off x="12434854" y="4349750"/>
            <a:ext cx="1625803" cy="1638300"/>
          </a:xfrm>
          <a:prstGeom prst="rect">
            <a:avLst/>
          </a:prstGeom>
          <a:noFill/>
          <a:ln>
            <a:noFill/>
          </a:ln>
        </p:spPr>
      </p:pic>
      <p:pic>
        <p:nvPicPr>
          <p:cNvPr id="232" name="Google Shape;232;p7" descr=" "/>
          <p:cNvPicPr preferRelativeResize="0"/>
          <p:nvPr/>
        </p:nvPicPr>
        <p:blipFill rotWithShape="1">
          <a:blip r:embed="rId13">
            <a:alphaModFix/>
          </a:blip>
          <a:srcRect/>
          <a:stretch/>
        </p:blipFill>
        <p:spPr>
          <a:xfrm>
            <a:off x="12434854" y="4349750"/>
            <a:ext cx="1625803" cy="1638300"/>
          </a:xfrm>
          <a:prstGeom prst="rect">
            <a:avLst/>
          </a:prstGeom>
          <a:noFill/>
          <a:ln>
            <a:noFill/>
          </a:ln>
        </p:spPr>
      </p:pic>
      <p:sp>
        <p:nvSpPr>
          <p:cNvPr id="233" name="Google Shape;233;p7"/>
          <p:cNvSpPr/>
          <p:nvPr/>
        </p:nvSpPr>
        <p:spPr>
          <a:xfrm>
            <a:off x="14365495" y="3949700"/>
            <a:ext cx="8484660"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14365495" y="3949700"/>
            <a:ext cx="8687886"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IDENTIFY CANCEROUS GROWTHS</a:t>
            </a:r>
            <a:endParaRPr sz="4800" b="0" i="0" u="none" strike="noStrike" cap="none">
              <a:solidFill>
                <a:schemeClr val="dk1"/>
              </a:solidFill>
              <a:latin typeface="Calibri"/>
              <a:ea typeface="Calibri"/>
              <a:cs typeface="Calibri"/>
              <a:sym typeface="Calibri"/>
            </a:endParaRPr>
          </a:p>
        </p:txBody>
      </p:sp>
      <p:sp>
        <p:nvSpPr>
          <p:cNvPr id="235" name="Google Shape;235;p7"/>
          <p:cNvSpPr/>
          <p:nvPr/>
        </p:nvSpPr>
        <p:spPr>
          <a:xfrm>
            <a:off x="14365495" y="4826000"/>
            <a:ext cx="8620144"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In a study of 33,000 patient chest x-rays, an AI algorithm was able to identify potentially cancerous growths with 94% accuracy.</a:t>
            </a:r>
            <a:endParaRPr sz="3200" b="0" i="0" u="none" strike="noStrike" cap="none">
              <a:solidFill>
                <a:schemeClr val="dk1"/>
              </a:solidFill>
              <a:latin typeface="Calibri"/>
              <a:ea typeface="Calibri"/>
              <a:cs typeface="Calibri"/>
              <a:sym typeface="Calibri"/>
            </a:endParaRPr>
          </a:p>
        </p:txBody>
      </p:sp>
      <p:sp>
        <p:nvSpPr>
          <p:cNvPr id="236" name="Google Shape;236;p7"/>
          <p:cNvSpPr/>
          <p:nvPr/>
        </p:nvSpPr>
        <p:spPr>
          <a:xfrm>
            <a:off x="12434854" y="74041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7" descr=" "/>
          <p:cNvPicPr preferRelativeResize="0"/>
          <p:nvPr/>
        </p:nvPicPr>
        <p:blipFill rotWithShape="1">
          <a:blip r:embed="rId12">
            <a:alphaModFix/>
          </a:blip>
          <a:srcRect/>
          <a:stretch/>
        </p:blipFill>
        <p:spPr>
          <a:xfrm>
            <a:off x="12434854" y="7543800"/>
            <a:ext cx="1625803" cy="1638300"/>
          </a:xfrm>
          <a:prstGeom prst="rect">
            <a:avLst/>
          </a:prstGeom>
          <a:noFill/>
          <a:ln>
            <a:noFill/>
          </a:ln>
        </p:spPr>
      </p:pic>
      <p:pic>
        <p:nvPicPr>
          <p:cNvPr id="238" name="Google Shape;238;p7" descr=" "/>
          <p:cNvPicPr preferRelativeResize="0"/>
          <p:nvPr/>
        </p:nvPicPr>
        <p:blipFill rotWithShape="1">
          <a:blip r:embed="rId14">
            <a:alphaModFix/>
          </a:blip>
          <a:srcRect/>
          <a:stretch/>
        </p:blipFill>
        <p:spPr>
          <a:xfrm>
            <a:off x="12434854" y="7556500"/>
            <a:ext cx="1625803" cy="1625600"/>
          </a:xfrm>
          <a:prstGeom prst="rect">
            <a:avLst/>
          </a:prstGeom>
          <a:noFill/>
          <a:ln>
            <a:noFill/>
          </a:ln>
        </p:spPr>
      </p:pic>
      <p:sp>
        <p:nvSpPr>
          <p:cNvPr id="239" name="Google Shape;239;p7"/>
          <p:cNvSpPr/>
          <p:nvPr/>
        </p:nvSpPr>
        <p:spPr>
          <a:xfrm>
            <a:off x="12434854" y="75565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12828603" y="7880350"/>
            <a:ext cx="838305" cy="977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02</a:t>
            </a:r>
            <a:endParaRPr sz="4800" b="0" i="0" u="none" strike="noStrike" cap="none">
              <a:solidFill>
                <a:schemeClr val="dk1"/>
              </a:solidFill>
              <a:latin typeface="Calibri"/>
              <a:ea typeface="Calibri"/>
              <a:cs typeface="Calibri"/>
              <a:sym typeface="Calibri"/>
            </a:endParaRPr>
          </a:p>
        </p:txBody>
      </p:sp>
      <p:pic>
        <p:nvPicPr>
          <p:cNvPr id="241" name="Google Shape;241;p7" descr=" "/>
          <p:cNvPicPr preferRelativeResize="0"/>
          <p:nvPr/>
        </p:nvPicPr>
        <p:blipFill rotWithShape="1">
          <a:blip r:embed="rId12">
            <a:alphaModFix/>
          </a:blip>
          <a:srcRect/>
          <a:stretch/>
        </p:blipFill>
        <p:spPr>
          <a:xfrm>
            <a:off x="12434854" y="7543800"/>
            <a:ext cx="1625803" cy="1638300"/>
          </a:xfrm>
          <a:prstGeom prst="rect">
            <a:avLst/>
          </a:prstGeom>
          <a:noFill/>
          <a:ln>
            <a:noFill/>
          </a:ln>
        </p:spPr>
      </p:pic>
      <p:pic>
        <p:nvPicPr>
          <p:cNvPr id="242" name="Google Shape;242;p7" descr=" "/>
          <p:cNvPicPr preferRelativeResize="0"/>
          <p:nvPr/>
        </p:nvPicPr>
        <p:blipFill rotWithShape="1">
          <a:blip r:embed="rId15">
            <a:alphaModFix/>
          </a:blip>
          <a:srcRect/>
          <a:stretch/>
        </p:blipFill>
        <p:spPr>
          <a:xfrm>
            <a:off x="12434854" y="7543800"/>
            <a:ext cx="1625803" cy="1638300"/>
          </a:xfrm>
          <a:prstGeom prst="rect">
            <a:avLst/>
          </a:prstGeom>
          <a:noFill/>
          <a:ln>
            <a:noFill/>
          </a:ln>
        </p:spPr>
      </p:pic>
      <p:sp>
        <p:nvSpPr>
          <p:cNvPr id="243" name="Google Shape;243;p7"/>
          <p:cNvSpPr/>
          <p:nvPr/>
        </p:nvSpPr>
        <p:spPr>
          <a:xfrm>
            <a:off x="14365495" y="74041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14365495" y="7404100"/>
            <a:ext cx="8687886"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HEALTHCARE TOOLS</a:t>
            </a:r>
            <a:endParaRPr sz="4800" b="0" i="0" u="none" strike="noStrike" cap="none">
              <a:solidFill>
                <a:schemeClr val="dk1"/>
              </a:solidFill>
              <a:latin typeface="Calibri"/>
              <a:ea typeface="Calibri"/>
              <a:cs typeface="Calibri"/>
              <a:sym typeface="Calibri"/>
            </a:endParaRPr>
          </a:p>
        </p:txBody>
      </p:sp>
      <p:sp>
        <p:nvSpPr>
          <p:cNvPr id="245" name="Google Shape;245;p7"/>
          <p:cNvSpPr/>
          <p:nvPr/>
        </p:nvSpPr>
        <p:spPr>
          <a:xfrm>
            <a:off x="14365495" y="8280400"/>
            <a:ext cx="8620144"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By 2026, the global market for AI-powered healthcare tools is projected to reach $28 billion.</a:t>
            </a:r>
            <a:endParaRPr sz="3200" b="0" i="0" u="none" strike="noStrike" cap="none">
              <a:solidFill>
                <a:schemeClr val="dk1"/>
              </a:solidFill>
              <a:latin typeface="Calibri"/>
              <a:ea typeface="Calibri"/>
              <a:cs typeface="Calibri"/>
              <a:sym typeface="Calibri"/>
            </a:endParaRPr>
          </a:p>
        </p:txBody>
      </p:sp>
      <p:sp>
        <p:nvSpPr>
          <p:cNvPr id="246" name="Google Shape;246;p7"/>
          <p:cNvSpPr/>
          <p:nvPr/>
        </p:nvSpPr>
        <p:spPr>
          <a:xfrm>
            <a:off x="12434854" y="10337800"/>
            <a:ext cx="10415302"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7" descr=" "/>
          <p:cNvPicPr preferRelativeResize="0"/>
          <p:nvPr/>
        </p:nvPicPr>
        <p:blipFill rotWithShape="1">
          <a:blip r:embed="rId11">
            <a:alphaModFix/>
          </a:blip>
          <a:srcRect/>
          <a:stretch/>
        </p:blipFill>
        <p:spPr>
          <a:xfrm>
            <a:off x="12434854" y="10737850"/>
            <a:ext cx="1625803" cy="1638300"/>
          </a:xfrm>
          <a:prstGeom prst="rect">
            <a:avLst/>
          </a:prstGeom>
          <a:noFill/>
          <a:ln>
            <a:noFill/>
          </a:ln>
        </p:spPr>
      </p:pic>
      <p:pic>
        <p:nvPicPr>
          <p:cNvPr id="248" name="Google Shape;248;p7" descr=" "/>
          <p:cNvPicPr preferRelativeResize="0"/>
          <p:nvPr/>
        </p:nvPicPr>
        <p:blipFill rotWithShape="1">
          <a:blip r:embed="rId12">
            <a:alphaModFix/>
          </a:blip>
          <a:srcRect/>
          <a:stretch/>
        </p:blipFill>
        <p:spPr>
          <a:xfrm>
            <a:off x="12434854" y="10750550"/>
            <a:ext cx="1625803" cy="1625600"/>
          </a:xfrm>
          <a:prstGeom prst="rect">
            <a:avLst/>
          </a:prstGeom>
          <a:noFill/>
          <a:ln>
            <a:noFill/>
          </a:ln>
        </p:spPr>
      </p:pic>
      <p:sp>
        <p:nvSpPr>
          <p:cNvPr id="249" name="Google Shape;249;p7"/>
          <p:cNvSpPr/>
          <p:nvPr/>
        </p:nvSpPr>
        <p:spPr>
          <a:xfrm>
            <a:off x="12434854" y="1075055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12822253" y="11074400"/>
            <a:ext cx="851006" cy="977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03</a:t>
            </a:r>
            <a:endParaRPr sz="4800" b="0" i="0" u="none" strike="noStrike" cap="none">
              <a:solidFill>
                <a:schemeClr val="dk1"/>
              </a:solidFill>
              <a:latin typeface="Calibri"/>
              <a:ea typeface="Calibri"/>
              <a:cs typeface="Calibri"/>
              <a:sym typeface="Calibri"/>
            </a:endParaRPr>
          </a:p>
        </p:txBody>
      </p:sp>
      <p:pic>
        <p:nvPicPr>
          <p:cNvPr id="251" name="Google Shape;251;p7" descr=" "/>
          <p:cNvPicPr preferRelativeResize="0"/>
          <p:nvPr/>
        </p:nvPicPr>
        <p:blipFill rotWithShape="1">
          <a:blip r:embed="rId11">
            <a:alphaModFix/>
          </a:blip>
          <a:srcRect/>
          <a:stretch/>
        </p:blipFill>
        <p:spPr>
          <a:xfrm>
            <a:off x="12434854" y="10737850"/>
            <a:ext cx="1625803" cy="1638300"/>
          </a:xfrm>
          <a:prstGeom prst="rect">
            <a:avLst/>
          </a:prstGeom>
          <a:noFill/>
          <a:ln>
            <a:noFill/>
          </a:ln>
        </p:spPr>
      </p:pic>
      <p:pic>
        <p:nvPicPr>
          <p:cNvPr id="252" name="Google Shape;252;p7" descr=" "/>
          <p:cNvPicPr preferRelativeResize="0"/>
          <p:nvPr/>
        </p:nvPicPr>
        <p:blipFill rotWithShape="1">
          <a:blip r:embed="rId13">
            <a:alphaModFix/>
          </a:blip>
          <a:srcRect/>
          <a:stretch/>
        </p:blipFill>
        <p:spPr>
          <a:xfrm>
            <a:off x="12434854" y="10737850"/>
            <a:ext cx="1625803" cy="1638300"/>
          </a:xfrm>
          <a:prstGeom prst="rect">
            <a:avLst/>
          </a:prstGeom>
          <a:noFill/>
          <a:ln>
            <a:noFill/>
          </a:ln>
        </p:spPr>
      </p:pic>
      <p:sp>
        <p:nvSpPr>
          <p:cNvPr id="253" name="Google Shape;253;p7"/>
          <p:cNvSpPr/>
          <p:nvPr/>
        </p:nvSpPr>
        <p:spPr>
          <a:xfrm>
            <a:off x="14365495" y="10337800"/>
            <a:ext cx="8484660"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4365495" y="10337800"/>
            <a:ext cx="8687886"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MANAGEMENT</a:t>
            </a:r>
            <a:endParaRPr sz="4800" b="0" i="0" u="none" strike="noStrike" cap="none">
              <a:solidFill>
                <a:schemeClr val="dk1"/>
              </a:solidFill>
              <a:latin typeface="Calibri"/>
              <a:ea typeface="Calibri"/>
              <a:cs typeface="Calibri"/>
              <a:sym typeface="Calibri"/>
            </a:endParaRPr>
          </a:p>
        </p:txBody>
      </p:sp>
      <p:sp>
        <p:nvSpPr>
          <p:cNvPr id="255" name="Google Shape;255;p7"/>
          <p:cNvSpPr/>
          <p:nvPr/>
        </p:nvSpPr>
        <p:spPr>
          <a:xfrm>
            <a:off x="14365495" y="11214100"/>
            <a:ext cx="8620144"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virtual assistants can help doctors and nurses manage their schedules, order tests, and prioritize patient care.</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What Is Language AI?</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213502" y="4495800"/>
            <a:ext cx="16419204" cy="6557682"/>
          </a:xfrm>
          <a:prstGeom prst="rect">
            <a:avLst/>
          </a:prstGeom>
          <a:noFill/>
          <a:ln>
            <a:noFill/>
          </a:ln>
        </p:spPr>
        <p:txBody>
          <a:bodyPr spcFirstLastPara="1" wrap="square" lIns="0" tIns="0" rIns="0" bIns="0" anchor="t" anchorCtr="0">
            <a:noAutofit/>
          </a:bodyPr>
          <a:lstStyle/>
          <a:p>
            <a:pPr lvl="0">
              <a:buClr>
                <a:srgbClr val="FFFFFF"/>
              </a:buClr>
              <a:buSzPts val="4800"/>
            </a:pPr>
            <a:r>
              <a:rPr lang="en-US" sz="4800" b="1" dirty="0">
                <a:solidFill>
                  <a:schemeClr val="bg1"/>
                </a:solidFill>
                <a:latin typeface="Calibri"/>
                <a:ea typeface="Calibri"/>
                <a:cs typeface="Calibri"/>
                <a:sym typeface="Calibri"/>
              </a:rPr>
              <a:t>[Artificial intelligence is] the science and engineering of making intelligent </a:t>
            </a:r>
            <a:r>
              <a:rPr lang="en-US" sz="4800" b="1" dirty="0" smtClean="0">
                <a:solidFill>
                  <a:schemeClr val="bg1"/>
                </a:solidFill>
                <a:latin typeface="Calibri"/>
                <a:ea typeface="Calibri"/>
                <a:cs typeface="Calibri"/>
                <a:sym typeface="Calibri"/>
              </a:rPr>
              <a:t>machines, especially </a:t>
            </a:r>
            <a:r>
              <a:rPr lang="en-US" sz="4800" b="1" dirty="0">
                <a:solidFill>
                  <a:schemeClr val="bg1"/>
                </a:solidFill>
                <a:latin typeface="Calibri"/>
                <a:ea typeface="Calibri"/>
                <a:cs typeface="Calibri"/>
                <a:sym typeface="Calibri"/>
              </a:rPr>
              <a:t>intelligent computer programs. It is related to the similar task of </a:t>
            </a:r>
            <a:r>
              <a:rPr lang="en-US" sz="4800" b="1" dirty="0" smtClean="0">
                <a:solidFill>
                  <a:schemeClr val="bg1"/>
                </a:solidFill>
                <a:latin typeface="Calibri"/>
                <a:ea typeface="Calibri"/>
                <a:cs typeface="Calibri"/>
                <a:sym typeface="Calibri"/>
              </a:rPr>
              <a:t>using computers </a:t>
            </a:r>
            <a:r>
              <a:rPr lang="en-US" sz="4800" b="1" dirty="0">
                <a:solidFill>
                  <a:schemeClr val="bg1"/>
                </a:solidFill>
                <a:latin typeface="Calibri"/>
                <a:ea typeface="Calibri"/>
                <a:cs typeface="Calibri"/>
                <a:sym typeface="Calibri"/>
              </a:rPr>
              <a:t>to understand human intelligence, but AI does not have to confine itself </a:t>
            </a:r>
            <a:r>
              <a:rPr lang="en-US" sz="4800" b="1" dirty="0" smtClean="0">
                <a:solidFill>
                  <a:schemeClr val="bg1"/>
                </a:solidFill>
                <a:latin typeface="Calibri"/>
                <a:ea typeface="Calibri"/>
                <a:cs typeface="Calibri"/>
                <a:sym typeface="Calibri"/>
              </a:rPr>
              <a:t>to methods </a:t>
            </a:r>
            <a:r>
              <a:rPr lang="en-US" sz="4800" b="1" dirty="0">
                <a:solidFill>
                  <a:schemeClr val="bg1"/>
                </a:solidFill>
                <a:latin typeface="Calibri"/>
                <a:ea typeface="Calibri"/>
                <a:cs typeface="Calibri"/>
                <a:sym typeface="Calibri"/>
              </a:rPr>
              <a:t>that are biologically observable.</a:t>
            </a:r>
          </a:p>
          <a:p>
            <a:pPr lvl="0">
              <a:buClr>
                <a:srgbClr val="FFFFFF"/>
              </a:buClr>
              <a:buSzPts val="4800"/>
            </a:pPr>
            <a:endParaRPr lang="en-US" sz="4800" b="1" dirty="0" smtClean="0">
              <a:solidFill>
                <a:schemeClr val="bg1"/>
              </a:solidFill>
              <a:latin typeface="Calibri"/>
              <a:ea typeface="Calibri"/>
              <a:cs typeface="Calibri"/>
              <a:sym typeface="Calibri"/>
            </a:endParaRPr>
          </a:p>
          <a:p>
            <a:pPr lvl="0">
              <a:buClr>
                <a:srgbClr val="FFFFFF"/>
              </a:buClr>
              <a:buSzPts val="4800"/>
            </a:pPr>
            <a:r>
              <a:rPr lang="en-US" sz="4800" b="1" dirty="0" smtClean="0">
                <a:solidFill>
                  <a:schemeClr val="bg1"/>
                </a:solidFill>
                <a:latin typeface="Calibri"/>
                <a:ea typeface="Calibri"/>
                <a:cs typeface="Calibri"/>
                <a:sym typeface="Calibri"/>
              </a:rPr>
              <a:t>—J</a:t>
            </a:r>
            <a:r>
              <a:rPr lang="en-US" sz="4800" b="1" dirty="0">
                <a:solidFill>
                  <a:schemeClr val="bg1"/>
                </a:solidFill>
                <a:latin typeface="Calibri"/>
                <a:ea typeface="Calibri"/>
                <a:cs typeface="Calibri"/>
                <a:sym typeface="Calibri"/>
              </a:rPr>
              <a:t>. McCarthy (2007). “What is artificial intelligence?”</a:t>
            </a:r>
            <a:endParaRPr sz="48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 Recent History of Language AI</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p:cNvPicPr>
            <a:picLocks noChangeAspect="1"/>
          </p:cNvPicPr>
          <p:nvPr/>
        </p:nvPicPr>
        <p:blipFill>
          <a:blip r:embed="rId6"/>
          <a:stretch>
            <a:fillRect/>
          </a:stretch>
        </p:blipFill>
        <p:spPr>
          <a:xfrm>
            <a:off x="4839304" y="4097867"/>
            <a:ext cx="14641344" cy="6262875"/>
          </a:xfrm>
          <a:prstGeom prst="rect">
            <a:avLst/>
          </a:prstGeom>
        </p:spPr>
      </p:pic>
      <p:sp>
        <p:nvSpPr>
          <p:cNvPr id="5" name="Rectángulo 4"/>
          <p:cNvSpPr/>
          <p:nvPr/>
        </p:nvSpPr>
        <p:spPr>
          <a:xfrm>
            <a:off x="4856089" y="10771375"/>
            <a:ext cx="11387958" cy="769441"/>
          </a:xfrm>
          <a:prstGeom prst="rect">
            <a:avLst/>
          </a:prstGeom>
        </p:spPr>
        <p:txBody>
          <a:bodyPr wrap="square">
            <a:spAutoFit/>
          </a:bodyPr>
          <a:lstStyle/>
          <a:p>
            <a:r>
              <a:rPr lang="en-US" sz="4400" i="1" dirty="0">
                <a:solidFill>
                  <a:schemeClr val="bg1"/>
                </a:solidFill>
                <a:latin typeface="MinionPro-It"/>
              </a:rPr>
              <a:t>A peek into the history of Language AI.</a:t>
            </a:r>
            <a:endParaRPr lang="es-MX" sz="4400" dirty="0">
              <a:solidFill>
                <a:schemeClr val="bg1"/>
              </a:solidFill>
            </a:endParaRPr>
          </a:p>
        </p:txBody>
      </p:sp>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Calibri"/>
                <a:cs typeface="Rajdhani"/>
                <a:sym typeface="Rajdhani"/>
              </a:rPr>
              <a:t>Bag-of-words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886557" y="11038582"/>
            <a:ext cx="18092871" cy="1446550"/>
          </a:xfrm>
          <a:prstGeom prst="rect">
            <a:avLst/>
          </a:prstGeom>
        </p:spPr>
        <p:txBody>
          <a:bodyPr wrap="square">
            <a:spAutoFit/>
          </a:bodyPr>
          <a:lstStyle/>
          <a:p>
            <a:r>
              <a:rPr lang="en-US" sz="4400" i="1" dirty="0">
                <a:solidFill>
                  <a:schemeClr val="bg1"/>
                </a:solidFill>
                <a:latin typeface="MinionPro-It"/>
              </a:rPr>
              <a:t>A bag-of-words is created by counting individual words. These values </a:t>
            </a:r>
            <a:r>
              <a:rPr lang="en-US" sz="4400" i="1" dirty="0" smtClean="0">
                <a:solidFill>
                  <a:schemeClr val="bg1"/>
                </a:solidFill>
                <a:latin typeface="MinionPro-It"/>
              </a:rPr>
              <a:t>are referred </a:t>
            </a:r>
            <a:r>
              <a:rPr lang="en-US" sz="4400" i="1" dirty="0">
                <a:solidFill>
                  <a:schemeClr val="bg1"/>
                </a:solidFill>
                <a:latin typeface="MinionPro-It"/>
              </a:rPr>
              <a:t>to as vector representations.</a:t>
            </a:r>
          </a:p>
        </p:txBody>
      </p:sp>
      <p:pic>
        <p:nvPicPr>
          <p:cNvPr id="2" name="Imagen 1"/>
          <p:cNvPicPr>
            <a:picLocks noChangeAspect="1"/>
          </p:cNvPicPr>
          <p:nvPr/>
        </p:nvPicPr>
        <p:blipFill>
          <a:blip r:embed="rId6"/>
          <a:stretch>
            <a:fillRect/>
          </a:stretch>
        </p:blipFill>
        <p:spPr>
          <a:xfrm>
            <a:off x="3886557" y="3920067"/>
            <a:ext cx="14092427" cy="6825451"/>
          </a:xfrm>
          <a:prstGeom prst="rect">
            <a:avLst/>
          </a:prstGeom>
        </p:spPr>
      </p:pic>
    </p:spTree>
    <p:extLst>
      <p:ext uri="{BB962C8B-B14F-4D97-AF65-F5344CB8AC3E}">
        <p14:creationId xmlns:p14="http://schemas.microsoft.com/office/powerpoint/2010/main" val="425857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Calibri"/>
                <a:cs typeface="Rajdhani"/>
                <a:sym typeface="Rajdhani"/>
              </a:rPr>
              <a:t>Embeddings</a:t>
            </a:r>
            <a:r>
              <a:rPr lang="en-US" sz="12800" b="1" dirty="0" smtClean="0">
                <a:solidFill>
                  <a:srgbClr val="FFFFFF"/>
                </a:solidFill>
                <a:latin typeface="Rajdhani"/>
                <a:ea typeface="Calibri"/>
                <a:cs typeface="Rajdhani"/>
                <a:sym typeface="Rajdhani"/>
              </a:rPr>
              <a:t>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047424" y="10442878"/>
            <a:ext cx="18118628" cy="3170099"/>
          </a:xfrm>
          <a:prstGeom prst="rect">
            <a:avLst/>
          </a:prstGeom>
        </p:spPr>
        <p:txBody>
          <a:bodyPr wrap="square">
            <a:spAutoFit/>
          </a:bodyPr>
          <a:lstStyle/>
          <a:p>
            <a:r>
              <a:rPr lang="en-US" sz="4000" i="1" dirty="0">
                <a:solidFill>
                  <a:schemeClr val="bg1"/>
                </a:solidFill>
                <a:latin typeface="MinionPro-It"/>
              </a:rPr>
              <a:t>The values of </a:t>
            </a:r>
            <a:r>
              <a:rPr lang="en-US" sz="4000" i="1" dirty="0" err="1">
                <a:solidFill>
                  <a:schemeClr val="bg1"/>
                </a:solidFill>
                <a:latin typeface="MinionPro-It"/>
              </a:rPr>
              <a:t>embeddings</a:t>
            </a:r>
            <a:r>
              <a:rPr lang="en-US" sz="4000" i="1" dirty="0">
                <a:solidFill>
                  <a:schemeClr val="bg1"/>
                </a:solidFill>
                <a:latin typeface="MinionPro-It"/>
              </a:rPr>
              <a:t> represent properties that are used to represent</a:t>
            </a:r>
          </a:p>
          <a:p>
            <a:r>
              <a:rPr lang="en-US" sz="4000" i="1" dirty="0">
                <a:solidFill>
                  <a:schemeClr val="bg1"/>
                </a:solidFill>
                <a:latin typeface="MinionPro-It"/>
              </a:rPr>
              <a:t>words. We may oversimplify by imagining that dimensions represent concepts (</a:t>
            </a:r>
            <a:r>
              <a:rPr lang="en-US" sz="4000" i="1" dirty="0" smtClean="0">
                <a:solidFill>
                  <a:schemeClr val="bg1"/>
                </a:solidFill>
                <a:latin typeface="MinionPro-It"/>
              </a:rPr>
              <a:t>which they </a:t>
            </a:r>
            <a:r>
              <a:rPr lang="en-US" sz="4000" i="1" dirty="0">
                <a:solidFill>
                  <a:schemeClr val="bg1"/>
                </a:solidFill>
                <a:latin typeface="MinionPro-It"/>
              </a:rPr>
              <a:t>don’t), but it helps express the idea</a:t>
            </a:r>
            <a:r>
              <a:rPr lang="en-US" sz="4000" i="1" dirty="0" smtClean="0">
                <a:solidFill>
                  <a:schemeClr val="bg1"/>
                </a:solidFill>
                <a:latin typeface="MinionPro-It"/>
              </a:rPr>
              <a:t>.</a:t>
            </a:r>
          </a:p>
          <a:p>
            <a:r>
              <a:rPr lang="en-US" sz="4000" i="1" dirty="0" err="1">
                <a:solidFill>
                  <a:schemeClr val="bg1"/>
                </a:solidFill>
                <a:latin typeface="MinionPro-It"/>
              </a:rPr>
              <a:t>Embeddings</a:t>
            </a:r>
            <a:r>
              <a:rPr lang="en-US" sz="4000" i="1" dirty="0">
                <a:solidFill>
                  <a:schemeClr val="bg1"/>
                </a:solidFill>
                <a:latin typeface="MinionPro-It"/>
              </a:rPr>
              <a:t> of words that are similar will be close to each other in dimensional</a:t>
            </a:r>
          </a:p>
          <a:p>
            <a:r>
              <a:rPr lang="en-US" sz="4000" i="1" dirty="0">
                <a:solidFill>
                  <a:schemeClr val="bg1"/>
                </a:solidFill>
                <a:latin typeface="MinionPro-It"/>
              </a:rPr>
              <a:t>space.</a:t>
            </a:r>
          </a:p>
        </p:txBody>
      </p:sp>
      <p:pic>
        <p:nvPicPr>
          <p:cNvPr id="3" name="Imagen 2"/>
          <p:cNvPicPr>
            <a:picLocks noChangeAspect="1"/>
          </p:cNvPicPr>
          <p:nvPr/>
        </p:nvPicPr>
        <p:blipFill>
          <a:blip r:embed="rId6"/>
          <a:stretch>
            <a:fillRect/>
          </a:stretch>
        </p:blipFill>
        <p:spPr>
          <a:xfrm>
            <a:off x="738825" y="3361984"/>
            <a:ext cx="13893403" cy="6534833"/>
          </a:xfrm>
          <a:prstGeom prst="rect">
            <a:avLst/>
          </a:prstGeom>
        </p:spPr>
      </p:pic>
      <p:pic>
        <p:nvPicPr>
          <p:cNvPr id="4" name="Imagen 3"/>
          <p:cNvPicPr>
            <a:picLocks noChangeAspect="1"/>
          </p:cNvPicPr>
          <p:nvPr/>
        </p:nvPicPr>
        <p:blipFill>
          <a:blip r:embed="rId7"/>
          <a:stretch>
            <a:fillRect/>
          </a:stretch>
        </p:blipFill>
        <p:spPr>
          <a:xfrm>
            <a:off x="15307662" y="4419600"/>
            <a:ext cx="8404078" cy="4820344"/>
          </a:xfrm>
          <a:prstGeom prst="rect">
            <a:avLst/>
          </a:prstGeom>
        </p:spPr>
      </p:pic>
    </p:spTree>
    <p:extLst>
      <p:ext uri="{BB962C8B-B14F-4D97-AF65-F5344CB8AC3E}">
        <p14:creationId xmlns:p14="http://schemas.microsoft.com/office/powerpoint/2010/main" val="209504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Encoder and Decoder</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4632228" y="4294774"/>
            <a:ext cx="16419204" cy="6220825"/>
          </a:xfrm>
          <a:prstGeom prst="rect">
            <a:avLst/>
          </a:prstGeom>
          <a:noFill/>
          <a:ln>
            <a:noFill/>
          </a:ln>
        </p:spPr>
        <p:txBody>
          <a:bodyPr spcFirstLastPara="1" wrap="square" lIns="0" tIns="0" rIns="0" bIns="0" anchor="t" anchorCtr="0">
            <a:noAutofit/>
          </a:bodyPr>
          <a:lstStyle/>
          <a:p>
            <a:pPr lvl="0">
              <a:buClr>
                <a:srgbClr val="FFFFFF"/>
              </a:buClr>
              <a:buSzPts val="4800"/>
            </a:pPr>
            <a:endParaRPr sz="48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2453412" y="4085167"/>
            <a:ext cx="11213496" cy="7692829"/>
          </a:xfrm>
          <a:prstGeom prst="rect">
            <a:avLst/>
          </a:prstGeom>
        </p:spPr>
      </p:pic>
      <p:sp>
        <p:nvSpPr>
          <p:cNvPr id="4" name="Rectángulo 3"/>
          <p:cNvSpPr/>
          <p:nvPr/>
        </p:nvSpPr>
        <p:spPr>
          <a:xfrm>
            <a:off x="14151574" y="4443392"/>
            <a:ext cx="9219347" cy="5632311"/>
          </a:xfrm>
          <a:prstGeom prst="rect">
            <a:avLst/>
          </a:prstGeom>
        </p:spPr>
        <p:txBody>
          <a:bodyPr wrap="square">
            <a:spAutoFit/>
          </a:bodyPr>
          <a:lstStyle/>
          <a:p>
            <a:r>
              <a:rPr lang="en-US" sz="4000" b="1" dirty="0">
                <a:solidFill>
                  <a:schemeClr val="bg1"/>
                </a:solidFill>
              </a:rPr>
              <a:t>The encoding step aims to represent the input as well as possible, generating </a:t>
            </a:r>
            <a:r>
              <a:rPr lang="en-US" sz="4000" b="1" dirty="0" smtClean="0">
                <a:solidFill>
                  <a:schemeClr val="bg1"/>
                </a:solidFill>
              </a:rPr>
              <a:t>the context </a:t>
            </a:r>
            <a:r>
              <a:rPr lang="en-US" sz="4000" b="1" dirty="0">
                <a:solidFill>
                  <a:schemeClr val="bg1"/>
                </a:solidFill>
              </a:rPr>
              <a:t>in the form of </a:t>
            </a:r>
            <a:r>
              <a:rPr lang="en-US" sz="4000" b="1" dirty="0" smtClean="0">
                <a:solidFill>
                  <a:schemeClr val="bg1"/>
                </a:solidFill>
              </a:rPr>
              <a:t>an embedding</a:t>
            </a:r>
            <a:r>
              <a:rPr lang="en-US" sz="4000" b="1" dirty="0">
                <a:solidFill>
                  <a:schemeClr val="bg1"/>
                </a:solidFill>
              </a:rPr>
              <a:t>, which serves as the </a:t>
            </a:r>
            <a:r>
              <a:rPr lang="en-US" sz="4000" b="1" dirty="0" smtClean="0">
                <a:solidFill>
                  <a:schemeClr val="bg1"/>
                </a:solidFill>
              </a:rPr>
              <a:t>input for </a:t>
            </a:r>
            <a:r>
              <a:rPr lang="en-US" sz="4000" b="1" dirty="0">
                <a:solidFill>
                  <a:schemeClr val="bg1"/>
                </a:solidFill>
              </a:rPr>
              <a:t>the decoder. </a:t>
            </a:r>
            <a:r>
              <a:rPr lang="en-US" sz="4000" b="1" dirty="0" smtClean="0">
                <a:solidFill>
                  <a:schemeClr val="bg1"/>
                </a:solidFill>
              </a:rPr>
              <a:t>To generate this representation</a:t>
            </a:r>
            <a:r>
              <a:rPr lang="en-US" sz="4000" b="1" dirty="0">
                <a:solidFill>
                  <a:schemeClr val="bg1"/>
                </a:solidFill>
              </a:rPr>
              <a:t>, it takes </a:t>
            </a:r>
            <a:r>
              <a:rPr lang="en-US" sz="4000" b="1" dirty="0" err="1">
                <a:solidFill>
                  <a:schemeClr val="bg1"/>
                </a:solidFill>
              </a:rPr>
              <a:t>embeddings</a:t>
            </a:r>
            <a:r>
              <a:rPr lang="en-US" sz="4000" b="1" dirty="0">
                <a:solidFill>
                  <a:schemeClr val="bg1"/>
                </a:solidFill>
              </a:rPr>
              <a:t> </a:t>
            </a:r>
            <a:r>
              <a:rPr lang="en-US" sz="4000" b="1" dirty="0" smtClean="0">
                <a:solidFill>
                  <a:schemeClr val="bg1"/>
                </a:solidFill>
              </a:rPr>
              <a:t>as its </a:t>
            </a:r>
            <a:r>
              <a:rPr lang="en-US" sz="4000" b="1" dirty="0">
                <a:solidFill>
                  <a:schemeClr val="bg1"/>
                </a:solidFill>
              </a:rPr>
              <a:t>inputs for words, which </a:t>
            </a:r>
            <a:r>
              <a:rPr lang="en-US" sz="4000" b="1" dirty="0" smtClean="0">
                <a:solidFill>
                  <a:schemeClr val="bg1"/>
                </a:solidFill>
              </a:rPr>
              <a:t>means we </a:t>
            </a:r>
            <a:r>
              <a:rPr lang="en-US" sz="4000" b="1" dirty="0">
                <a:solidFill>
                  <a:schemeClr val="bg1"/>
                </a:solidFill>
              </a:rPr>
              <a:t>can use word2vec for the </a:t>
            </a:r>
            <a:r>
              <a:rPr lang="en-US" sz="4000" b="1" dirty="0" smtClean="0">
                <a:solidFill>
                  <a:schemeClr val="bg1"/>
                </a:solidFill>
              </a:rPr>
              <a:t>initial representations</a:t>
            </a:r>
            <a:r>
              <a:rPr lang="en-US" sz="4000" b="1" dirty="0">
                <a:solidFill>
                  <a:schemeClr val="bg1"/>
                </a:solidFill>
              </a:rPr>
              <a:t>.</a:t>
            </a:r>
            <a:endParaRPr lang="es-MX" sz="4000" b="1" dirty="0">
              <a:solidFill>
                <a:schemeClr val="bg1"/>
              </a:solidFill>
            </a:endParaRPr>
          </a:p>
        </p:txBody>
      </p:sp>
    </p:spTree>
    <p:extLst>
      <p:ext uri="{BB962C8B-B14F-4D97-AF65-F5344CB8AC3E}">
        <p14:creationId xmlns:p14="http://schemas.microsoft.com/office/powerpoint/2010/main" val="13131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Attention Is All You Need</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09300"/>
            <a:ext cx="16419204" cy="6557682"/>
          </a:xfrm>
          <a:prstGeom prst="rect">
            <a:avLst/>
          </a:prstGeom>
          <a:noFill/>
          <a:ln>
            <a:noFill/>
          </a:ln>
        </p:spPr>
        <p:txBody>
          <a:bodyPr spcFirstLastPara="1" wrap="square" lIns="0" tIns="0" rIns="0" bIns="0" anchor="t" anchorCtr="0">
            <a:noAutofit/>
          </a:bodyPr>
          <a:lstStyle/>
          <a:p>
            <a:pPr lvl="0">
              <a:buClr>
                <a:srgbClr val="FFFFFF"/>
              </a:buClr>
              <a:buSzPts val="4800"/>
            </a:pPr>
            <a:r>
              <a:rPr lang="en-US" sz="4800" b="1" dirty="0">
                <a:solidFill>
                  <a:schemeClr val="bg1"/>
                </a:solidFill>
                <a:latin typeface="Calibri"/>
                <a:ea typeface="Calibri"/>
                <a:cs typeface="Calibri"/>
                <a:sym typeface="Calibri"/>
              </a:rPr>
              <a:t>The architecture of a BERT base model with 12 encoders</a:t>
            </a:r>
            <a:r>
              <a:rPr lang="en-US" sz="4800" b="1" dirty="0" smtClean="0">
                <a:solidFill>
                  <a:schemeClr val="bg1"/>
                </a:solidFill>
                <a:latin typeface="Calibri"/>
                <a:ea typeface="Calibri"/>
                <a:cs typeface="Calibri"/>
                <a:sym typeface="Calibri"/>
              </a:rPr>
              <a:t>.</a:t>
            </a:r>
            <a:endParaRPr lang="en-US" sz="4800" b="1"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4957722" y="3940618"/>
            <a:ext cx="10032775" cy="6435282"/>
          </a:xfrm>
          <a:prstGeom prst="rect">
            <a:avLst/>
          </a:prstGeom>
        </p:spPr>
      </p:pic>
    </p:spTree>
    <p:extLst>
      <p:ext uri="{BB962C8B-B14F-4D97-AF65-F5344CB8AC3E}">
        <p14:creationId xmlns:p14="http://schemas.microsoft.com/office/powerpoint/2010/main" val="1820595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BERT. Mask technique</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488560" y="11118478"/>
            <a:ext cx="16419204" cy="664881"/>
          </a:xfrm>
          <a:prstGeom prst="rect">
            <a:avLst/>
          </a:prstGeom>
          <a:noFill/>
          <a:ln>
            <a:noFill/>
          </a:ln>
        </p:spPr>
        <p:txBody>
          <a:bodyPr spcFirstLastPara="1" wrap="square" lIns="0" tIns="0" rIns="0" bIns="0" anchor="t" anchorCtr="0">
            <a:noAutofit/>
          </a:bodyPr>
          <a:lstStyle/>
          <a:p>
            <a:pPr lvl="0">
              <a:buClr>
                <a:srgbClr val="FFFFFF"/>
              </a:buClr>
              <a:buSzPts val="4800"/>
            </a:pPr>
            <a:r>
              <a:rPr lang="en-US" sz="4800" b="1" dirty="0" smtClean="0">
                <a:solidFill>
                  <a:schemeClr val="bg1"/>
                </a:solidFill>
                <a:latin typeface="Calibri"/>
                <a:ea typeface="Calibri"/>
                <a:cs typeface="Calibri"/>
                <a:sym typeface="Calibri"/>
              </a:rPr>
              <a:t>Train </a:t>
            </a:r>
            <a:r>
              <a:rPr lang="en-US" sz="4800" b="1" dirty="0">
                <a:solidFill>
                  <a:schemeClr val="bg1"/>
                </a:solidFill>
                <a:latin typeface="Calibri"/>
                <a:ea typeface="Calibri"/>
                <a:cs typeface="Calibri"/>
                <a:sym typeface="Calibri"/>
              </a:rPr>
              <a:t>a BERT model by using masked language modeling.</a:t>
            </a:r>
            <a:endParaRPr sz="48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3488560" y="3268317"/>
            <a:ext cx="16364219" cy="7478872"/>
          </a:xfrm>
          <a:prstGeom prst="rect">
            <a:avLst/>
          </a:prstGeom>
        </p:spPr>
      </p:pic>
    </p:spTree>
    <p:extLst>
      <p:ext uri="{BB962C8B-B14F-4D97-AF65-F5344CB8AC3E}">
        <p14:creationId xmlns:p14="http://schemas.microsoft.com/office/powerpoint/2010/main" val="247481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287597" y="707886"/>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951439"/>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BERT. Mask technique</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3581242" y="3513009"/>
            <a:ext cx="15880824" cy="4945191"/>
          </a:xfrm>
          <a:prstGeom prst="rect">
            <a:avLst/>
          </a:prstGeom>
        </p:spPr>
      </p:pic>
      <p:sp>
        <p:nvSpPr>
          <p:cNvPr id="4" name="Rectángulo 3"/>
          <p:cNvSpPr/>
          <p:nvPr/>
        </p:nvSpPr>
        <p:spPr>
          <a:xfrm>
            <a:off x="3581242" y="9088903"/>
            <a:ext cx="15436460" cy="1323439"/>
          </a:xfrm>
          <a:prstGeom prst="rect">
            <a:avLst/>
          </a:prstGeom>
        </p:spPr>
        <p:txBody>
          <a:bodyPr wrap="square">
            <a:spAutoFit/>
          </a:bodyPr>
          <a:lstStyle/>
          <a:p>
            <a:r>
              <a:rPr lang="en-US" sz="4000" b="1" dirty="0">
                <a:solidFill>
                  <a:schemeClr val="bg1"/>
                </a:solidFill>
                <a:latin typeface="MinionPro-It"/>
              </a:rPr>
              <a:t>After </a:t>
            </a:r>
            <a:r>
              <a:rPr lang="en-US" sz="4000" b="1" dirty="0" err="1">
                <a:solidFill>
                  <a:schemeClr val="bg1"/>
                </a:solidFill>
                <a:latin typeface="MinionPro-It"/>
              </a:rPr>
              <a:t>pretraining</a:t>
            </a:r>
            <a:r>
              <a:rPr lang="en-US" sz="4000" b="1" dirty="0">
                <a:solidFill>
                  <a:schemeClr val="bg1"/>
                </a:solidFill>
                <a:latin typeface="MinionPro-It"/>
              </a:rPr>
              <a:t> BERT on masked </a:t>
            </a:r>
            <a:r>
              <a:rPr lang="en-US" sz="4000" b="1" dirty="0" smtClean="0">
                <a:solidFill>
                  <a:schemeClr val="bg1"/>
                </a:solidFill>
                <a:latin typeface="MinionPro-It"/>
              </a:rPr>
              <a:t>language model</a:t>
            </a:r>
            <a:r>
              <a:rPr lang="en-US" sz="4000" b="1" dirty="0">
                <a:solidFill>
                  <a:schemeClr val="bg1"/>
                </a:solidFill>
                <a:latin typeface="MinionPro-It"/>
              </a:rPr>
              <a:t>, we </a:t>
            </a:r>
            <a:r>
              <a:rPr lang="en-US" sz="4000" b="1" dirty="0" err="1" smtClean="0">
                <a:solidFill>
                  <a:schemeClr val="bg1"/>
                </a:solidFill>
                <a:latin typeface="MinionPro-It"/>
              </a:rPr>
              <a:t>finetune</a:t>
            </a:r>
            <a:r>
              <a:rPr lang="en-US" sz="4000" b="1" dirty="0" smtClean="0">
                <a:solidFill>
                  <a:schemeClr val="bg1"/>
                </a:solidFill>
                <a:latin typeface="MinionPro-It"/>
              </a:rPr>
              <a:t> </a:t>
            </a:r>
            <a:r>
              <a:rPr lang="en-US" sz="4000" b="1" dirty="0">
                <a:solidFill>
                  <a:schemeClr val="bg1"/>
                </a:solidFill>
                <a:latin typeface="MinionPro-It"/>
              </a:rPr>
              <a:t>it </a:t>
            </a:r>
            <a:r>
              <a:rPr lang="en-US" sz="4000" b="1" dirty="0" smtClean="0">
                <a:solidFill>
                  <a:schemeClr val="bg1"/>
                </a:solidFill>
                <a:latin typeface="MinionPro-It"/>
              </a:rPr>
              <a:t>for </a:t>
            </a:r>
            <a:r>
              <a:rPr lang="es-MX" sz="4000" b="1" dirty="0" err="1" smtClean="0">
                <a:solidFill>
                  <a:schemeClr val="bg1"/>
                </a:solidFill>
                <a:latin typeface="MinionPro-It"/>
              </a:rPr>
              <a:t>specific</a:t>
            </a:r>
            <a:r>
              <a:rPr lang="es-MX" sz="4000" b="1" dirty="0" smtClean="0">
                <a:solidFill>
                  <a:schemeClr val="bg1"/>
                </a:solidFill>
                <a:latin typeface="MinionPro-It"/>
              </a:rPr>
              <a:t> </a:t>
            </a:r>
            <a:r>
              <a:rPr lang="es-MX" sz="4000" b="1" dirty="0" err="1">
                <a:solidFill>
                  <a:schemeClr val="bg1"/>
                </a:solidFill>
                <a:latin typeface="MinionPro-It"/>
              </a:rPr>
              <a:t>tasks</a:t>
            </a:r>
            <a:r>
              <a:rPr lang="es-MX" sz="4000" b="1" dirty="0">
                <a:solidFill>
                  <a:schemeClr val="bg1"/>
                </a:solidFill>
                <a:latin typeface="MinionPro-It"/>
              </a:rPr>
              <a:t>.</a:t>
            </a:r>
            <a:endParaRPr lang="es-MX" sz="4000" b="1" dirty="0">
              <a:solidFill>
                <a:schemeClr val="bg1"/>
              </a:solidFill>
            </a:endParaRPr>
          </a:p>
        </p:txBody>
      </p:sp>
    </p:spTree>
    <p:extLst>
      <p:ext uri="{BB962C8B-B14F-4D97-AF65-F5344CB8AC3E}">
        <p14:creationId xmlns:p14="http://schemas.microsoft.com/office/powerpoint/2010/main" val="34829219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3384</TotalTime>
  <Words>1901</Words>
  <Application>Microsoft Office PowerPoint</Application>
  <PresentationFormat>Personalizado</PresentationFormat>
  <Paragraphs>196</Paragraphs>
  <Slides>29</Slides>
  <Notes>29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MinionPro-It</vt:lpstr>
      <vt:lpstr>Calibri</vt:lpstr>
      <vt:lpstr>Rajdhani SemiBold</vt:lpstr>
      <vt:lpstr>Poppins</vt:lpstr>
      <vt:lpstr>Arial</vt:lpstr>
      <vt:lpstr>Rajdhani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17</cp:revision>
  <dcterms:created xsi:type="dcterms:W3CDTF">2023-12-07T13:13:31Z</dcterms:created>
  <dcterms:modified xsi:type="dcterms:W3CDTF">2025-02-07T20:23:48Z</dcterms:modified>
</cp:coreProperties>
</file>